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3" r:id="rId4"/>
    <p:sldId id="260" r:id="rId5"/>
    <p:sldId id="258" r:id="rId6"/>
    <p:sldId id="275" r:id="rId7"/>
    <p:sldId id="272" r:id="rId8"/>
    <p:sldId id="264" r:id="rId9"/>
    <p:sldId id="261" r:id="rId10"/>
    <p:sldId id="277" r:id="rId11"/>
    <p:sldId id="262" r:id="rId12"/>
    <p:sldId id="270" r:id="rId13"/>
    <p:sldId id="266" r:id="rId14"/>
    <p:sldId id="259" r:id="rId15"/>
    <p:sldId id="267" r:id="rId16"/>
    <p:sldId id="271"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ED525-C77A-999A-57E3-8E1D5BDCEAED}" v="106" dt="2020-11-09T18:16:33.858"/>
    <p1510:client id="{23CF2876-88B9-EE9B-E8FB-9B8ACFFCCDB5}" v="245" dt="2020-11-09T20:17:58.979"/>
    <p1510:client id="{2EC00240-DAFA-8B2C-C61D-417B0C93DA31}" v="186" dt="2020-11-09T19:20:59.336"/>
    <p1510:client id="{2F4FF2D6-C8D6-10FB-BF45-40E097C5EE3F}" v="699" dt="2020-11-09T19:53:45.950"/>
    <p1510:client id="{59D01B14-05C2-4EAC-A32D-11B29FFDF601}" v="241" dt="2020-11-09T04:44:16.159"/>
    <p1510:client id="{655B22D1-EE3F-4290-9C5B-63308092E163}" v="1482" dt="2020-11-08T01:03:16.021"/>
    <p1510:client id="{790DF5D1-EDE3-606A-2FDB-C84CD7063495}" v="610" dt="2020-11-08T03:02:29.020"/>
    <p1510:client id="{AEF38FC5-CC4E-92E9-2F72-7505FE3D602C}" v="53" dt="2020-11-09T20:28:34.313"/>
    <p1510:client id="{C8D80CA1-4361-911C-E237-9AE1D1DB41FF}" v="264" dt="2020-11-09T17:52:34.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6"/>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365A0-407E-47CC-9F08-947203E65B04}"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227C633D-1824-4EF2-8B9B-2FCBB893AF40}">
      <dgm:prSet/>
      <dgm:spPr/>
      <dgm:t>
        <a:bodyPr/>
        <a:lstStyle/>
        <a:p>
          <a:pPr rtl="0"/>
          <a:r>
            <a:rPr lang="en-US">
              <a:solidFill>
                <a:schemeClr val="bg1"/>
              </a:solidFill>
              <a:latin typeface="Times New Roman"/>
              <a:cs typeface="Times"/>
            </a:rPr>
            <a:t>Employees need to be more engaged to provide ECC to customers, this will reduce </a:t>
          </a:r>
          <a:r>
            <a:rPr lang="en-US" b="0" i="0" u="none" strike="noStrike" cap="none" baseline="0" noProof="0">
              <a:solidFill>
                <a:schemeClr val="bg1"/>
              </a:solidFill>
              <a:latin typeface="Times New Roman"/>
              <a:cs typeface="Times"/>
            </a:rPr>
            <a:t>shrink and increase sales</a:t>
          </a:r>
        </a:p>
      </dgm:t>
    </dgm:pt>
    <dgm:pt modelId="{2660E9B5-9F6D-45C7-9AB7-448F260FA05B}" type="parTrans" cxnId="{8D4FAB69-E19B-4EA7-BA98-E9FBEDA8E668}">
      <dgm:prSet/>
      <dgm:spPr/>
      <dgm:t>
        <a:bodyPr/>
        <a:lstStyle/>
        <a:p>
          <a:endParaRPr lang="en-US"/>
        </a:p>
      </dgm:t>
    </dgm:pt>
    <dgm:pt modelId="{A7CA32DC-185B-4773-AD65-E345C6F7DF5E}" type="sibTrans" cxnId="{8D4FAB69-E19B-4EA7-BA98-E9FBEDA8E668}">
      <dgm:prSet/>
      <dgm:spPr/>
      <dgm:t>
        <a:bodyPr/>
        <a:lstStyle/>
        <a:p>
          <a:endParaRPr lang="en-US"/>
        </a:p>
      </dgm:t>
    </dgm:pt>
    <dgm:pt modelId="{1C378D22-C0EE-418F-8799-5AD3AB1CC46D}">
      <dgm:prSet/>
      <dgm:spPr/>
      <dgm:t>
        <a:bodyPr/>
        <a:lstStyle/>
        <a:p>
          <a:pPr rtl="0"/>
          <a:r>
            <a:rPr lang="en-US">
              <a:latin typeface="Times New Roman"/>
              <a:cs typeface="Times"/>
            </a:rPr>
            <a:t>Ensuring the team members complete tasks (OOR, SAGP, </a:t>
          </a:r>
          <a:r>
            <a:rPr lang="en-US"/>
            <a:t>PERIODIC</a:t>
          </a:r>
          <a:r>
            <a:rPr lang="en-US">
              <a:latin typeface="Times New Roman"/>
              <a:cs typeface="Times"/>
            </a:rPr>
            <a:t> COUNTS)</a:t>
          </a:r>
        </a:p>
      </dgm:t>
    </dgm:pt>
    <dgm:pt modelId="{B1541CFE-D87E-49EF-A66D-AFA2EF2D210E}" type="parTrans" cxnId="{3733FEBB-0424-4730-8220-F2612A6A563C}">
      <dgm:prSet/>
      <dgm:spPr/>
      <dgm:t>
        <a:bodyPr/>
        <a:lstStyle/>
        <a:p>
          <a:endParaRPr lang="en-US"/>
        </a:p>
      </dgm:t>
    </dgm:pt>
    <dgm:pt modelId="{624180E1-02CF-4ED8-994F-B70D315A594B}" type="sibTrans" cxnId="{3733FEBB-0424-4730-8220-F2612A6A563C}">
      <dgm:prSet/>
      <dgm:spPr/>
      <dgm:t>
        <a:bodyPr/>
        <a:lstStyle/>
        <a:p>
          <a:endParaRPr lang="en-US"/>
        </a:p>
      </dgm:t>
    </dgm:pt>
    <dgm:pt modelId="{47B5E086-44A1-4D55-A014-FB1AF1D78905}">
      <dgm:prSet phldr="0"/>
      <dgm:spPr/>
      <dgm:t>
        <a:bodyPr/>
        <a:lstStyle/>
        <a:p>
          <a:pPr rtl="0"/>
          <a:r>
            <a:rPr lang="en-US">
              <a:latin typeface="Times New Roman"/>
              <a:cs typeface="Times"/>
            </a:rPr>
            <a:t>Keeping Stockrooms and red carts clean, neat and organized. (CNO)</a:t>
          </a:r>
        </a:p>
      </dgm:t>
    </dgm:pt>
    <dgm:pt modelId="{099AAAC3-61C0-4D2A-9533-ACF98FED145E}" type="parTrans" cxnId="{9D964F93-CDF7-43F8-8C2E-009684639BE9}">
      <dgm:prSet/>
      <dgm:spPr/>
    </dgm:pt>
    <dgm:pt modelId="{180881C2-5CA3-4177-8986-CC8D08A2BAFD}" type="sibTrans" cxnId="{9D964F93-CDF7-43F8-8C2E-009684639BE9}">
      <dgm:prSet/>
      <dgm:spPr/>
    </dgm:pt>
    <dgm:pt modelId="{5206F137-117D-449F-84FC-F65F2B94A92E}" type="pres">
      <dgm:prSet presAssocID="{E05365A0-407E-47CC-9F08-947203E65B04}" presName="linear" presStyleCnt="0">
        <dgm:presLayoutVars>
          <dgm:animLvl val="lvl"/>
          <dgm:resizeHandles val="exact"/>
        </dgm:presLayoutVars>
      </dgm:prSet>
      <dgm:spPr/>
    </dgm:pt>
    <dgm:pt modelId="{0087E039-71BA-436C-B68D-AFEFB97E447B}" type="pres">
      <dgm:prSet presAssocID="{227C633D-1824-4EF2-8B9B-2FCBB893AF40}" presName="parentText" presStyleLbl="node1" presStyleIdx="0" presStyleCnt="3">
        <dgm:presLayoutVars>
          <dgm:chMax val="0"/>
          <dgm:bulletEnabled val="1"/>
        </dgm:presLayoutVars>
      </dgm:prSet>
      <dgm:spPr/>
    </dgm:pt>
    <dgm:pt modelId="{95578956-5A1E-4733-8E99-1D3F473E90BA}" type="pres">
      <dgm:prSet presAssocID="{A7CA32DC-185B-4773-AD65-E345C6F7DF5E}" presName="spacer" presStyleCnt="0"/>
      <dgm:spPr/>
    </dgm:pt>
    <dgm:pt modelId="{2FCDE8BE-253F-4073-880C-F95D60EAE580}" type="pres">
      <dgm:prSet presAssocID="{1C378D22-C0EE-418F-8799-5AD3AB1CC46D}" presName="parentText" presStyleLbl="node1" presStyleIdx="1" presStyleCnt="3">
        <dgm:presLayoutVars>
          <dgm:chMax val="0"/>
          <dgm:bulletEnabled val="1"/>
        </dgm:presLayoutVars>
      </dgm:prSet>
      <dgm:spPr/>
    </dgm:pt>
    <dgm:pt modelId="{0E93A7D8-65C8-45B4-BB25-A8ACCBFC86E3}" type="pres">
      <dgm:prSet presAssocID="{624180E1-02CF-4ED8-994F-B70D315A594B}" presName="spacer" presStyleCnt="0"/>
      <dgm:spPr/>
    </dgm:pt>
    <dgm:pt modelId="{CCF7616C-6F40-4FD8-BCEE-7555947AC8A6}" type="pres">
      <dgm:prSet presAssocID="{47B5E086-44A1-4D55-A014-FB1AF1D78905}" presName="parentText" presStyleLbl="node1" presStyleIdx="2" presStyleCnt="3">
        <dgm:presLayoutVars>
          <dgm:chMax val="0"/>
          <dgm:bulletEnabled val="1"/>
        </dgm:presLayoutVars>
      </dgm:prSet>
      <dgm:spPr/>
    </dgm:pt>
  </dgm:ptLst>
  <dgm:cxnLst>
    <dgm:cxn modelId="{5ACF0540-7F32-4BAC-A375-C6EEA8F43266}" type="presOf" srcId="{E05365A0-407E-47CC-9F08-947203E65B04}" destId="{5206F137-117D-449F-84FC-F65F2B94A92E}" srcOrd="0" destOrd="0" presId="urn:microsoft.com/office/officeart/2005/8/layout/vList2"/>
    <dgm:cxn modelId="{FA366443-AFF9-4D07-9D2E-93A81E4998E8}" type="presOf" srcId="{1C378D22-C0EE-418F-8799-5AD3AB1CC46D}" destId="{2FCDE8BE-253F-4073-880C-F95D60EAE580}" srcOrd="0" destOrd="0" presId="urn:microsoft.com/office/officeart/2005/8/layout/vList2"/>
    <dgm:cxn modelId="{8D4FAB69-E19B-4EA7-BA98-E9FBEDA8E668}" srcId="{E05365A0-407E-47CC-9F08-947203E65B04}" destId="{227C633D-1824-4EF2-8B9B-2FCBB893AF40}" srcOrd="0" destOrd="0" parTransId="{2660E9B5-9F6D-45C7-9AB7-448F260FA05B}" sibTransId="{A7CA32DC-185B-4773-AD65-E345C6F7DF5E}"/>
    <dgm:cxn modelId="{DF4B4D85-0E83-4F28-BE12-405A3907224C}" type="presOf" srcId="{47B5E086-44A1-4D55-A014-FB1AF1D78905}" destId="{CCF7616C-6F40-4FD8-BCEE-7555947AC8A6}" srcOrd="0" destOrd="0" presId="urn:microsoft.com/office/officeart/2005/8/layout/vList2"/>
    <dgm:cxn modelId="{9D964F93-CDF7-43F8-8C2E-009684639BE9}" srcId="{E05365A0-407E-47CC-9F08-947203E65B04}" destId="{47B5E086-44A1-4D55-A014-FB1AF1D78905}" srcOrd="2" destOrd="0" parTransId="{099AAAC3-61C0-4D2A-9533-ACF98FED145E}" sibTransId="{180881C2-5CA3-4177-8986-CC8D08A2BAFD}"/>
    <dgm:cxn modelId="{D6D193AB-D233-4481-BB13-5BC5AAD9CF5E}" type="presOf" srcId="{227C633D-1824-4EF2-8B9B-2FCBB893AF40}" destId="{0087E039-71BA-436C-B68D-AFEFB97E447B}" srcOrd="0" destOrd="0" presId="urn:microsoft.com/office/officeart/2005/8/layout/vList2"/>
    <dgm:cxn modelId="{3733FEBB-0424-4730-8220-F2612A6A563C}" srcId="{E05365A0-407E-47CC-9F08-947203E65B04}" destId="{1C378D22-C0EE-418F-8799-5AD3AB1CC46D}" srcOrd="1" destOrd="0" parTransId="{B1541CFE-D87E-49EF-A66D-AFA2EF2D210E}" sibTransId="{624180E1-02CF-4ED8-994F-B70D315A594B}"/>
    <dgm:cxn modelId="{5D149B98-8F4D-4349-8F5E-FDCD24968727}" type="presParOf" srcId="{5206F137-117D-449F-84FC-F65F2B94A92E}" destId="{0087E039-71BA-436C-B68D-AFEFB97E447B}" srcOrd="0" destOrd="0" presId="urn:microsoft.com/office/officeart/2005/8/layout/vList2"/>
    <dgm:cxn modelId="{42B4A80C-85AB-4ED4-AA6C-0FA06044E357}" type="presParOf" srcId="{5206F137-117D-449F-84FC-F65F2B94A92E}" destId="{95578956-5A1E-4733-8E99-1D3F473E90BA}" srcOrd="1" destOrd="0" presId="urn:microsoft.com/office/officeart/2005/8/layout/vList2"/>
    <dgm:cxn modelId="{99664574-CBC7-4F12-A78C-66D2BFE6A480}" type="presParOf" srcId="{5206F137-117D-449F-84FC-F65F2B94A92E}" destId="{2FCDE8BE-253F-4073-880C-F95D60EAE580}" srcOrd="2" destOrd="0" presId="urn:microsoft.com/office/officeart/2005/8/layout/vList2"/>
    <dgm:cxn modelId="{48EFF8AF-4724-4202-8D90-D2B793F083BF}" type="presParOf" srcId="{5206F137-117D-449F-84FC-F65F2B94A92E}" destId="{0E93A7D8-65C8-45B4-BB25-A8ACCBFC86E3}" srcOrd="3" destOrd="0" presId="urn:microsoft.com/office/officeart/2005/8/layout/vList2"/>
    <dgm:cxn modelId="{EEEDA638-1CC0-4028-A3AC-125EBE838746}" type="presParOf" srcId="{5206F137-117D-449F-84FC-F65F2B94A92E}" destId="{CCF7616C-6F40-4FD8-BCEE-7555947AC8A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0B8F8-74E6-45D1-B5E3-99BC3EB225A1}"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72D73BE8-0CD4-44A6-AE92-04B67E527029}">
      <dgm:prSet/>
      <dgm:spPr/>
      <dgm:t>
        <a:bodyPr/>
        <a:lstStyle/>
        <a:p>
          <a:r>
            <a:rPr lang="en-US" u="sng"/>
            <a:t>Step 1:</a:t>
          </a:r>
          <a:r>
            <a:rPr lang="en-US"/>
            <a:t> Using the Item List function in the </a:t>
          </a:r>
          <a:r>
            <a:rPr lang="en-US">
              <a:latin typeface="Calibri Light" panose="020F0302020204030204"/>
            </a:rPr>
            <a:t>Zebra</a:t>
          </a:r>
          <a:r>
            <a:rPr lang="en-US"/>
            <a:t>, scan all the visible outs in a department. Note: Scan Quantity will be “1” for every product scanned.</a:t>
          </a:r>
          <a:endParaRPr lang="en-US" b="0" i="0" u="none" strike="noStrike" cap="none" baseline="0" noProof="0">
            <a:solidFill>
              <a:srgbClr val="010000"/>
            </a:solidFill>
            <a:latin typeface="Calibri Light"/>
            <a:cs typeface="Calibri Light"/>
          </a:endParaRPr>
        </a:p>
      </dgm:t>
    </dgm:pt>
    <dgm:pt modelId="{93575E03-4F92-47B6-A544-B20D995524F7}" type="parTrans" cxnId="{7C2CFB6A-1DB7-4D0D-9B15-2562E7283B21}">
      <dgm:prSet/>
      <dgm:spPr/>
      <dgm:t>
        <a:bodyPr/>
        <a:lstStyle/>
        <a:p>
          <a:endParaRPr lang="en-US"/>
        </a:p>
      </dgm:t>
    </dgm:pt>
    <dgm:pt modelId="{2548B609-8DB1-484E-BFEF-ACEA22BED6E0}" type="sibTrans" cxnId="{7C2CFB6A-1DB7-4D0D-9B15-2562E7283B21}">
      <dgm:prSet/>
      <dgm:spPr/>
      <dgm:t>
        <a:bodyPr/>
        <a:lstStyle/>
        <a:p>
          <a:endParaRPr lang="en-US"/>
        </a:p>
      </dgm:t>
    </dgm:pt>
    <dgm:pt modelId="{F8BC8A04-952C-4F31-91C3-BBC9EE8987C7}">
      <dgm:prSet/>
      <dgm:spPr/>
      <dgm:t>
        <a:bodyPr/>
        <a:lstStyle/>
        <a:p>
          <a:r>
            <a:rPr lang="en-US" u="sng">
              <a:latin typeface="Calibri Light" panose="020F0302020204030204"/>
            </a:rPr>
            <a:t>Step</a:t>
          </a:r>
          <a:r>
            <a:rPr lang="en-US" u="sng"/>
            <a:t> 2:</a:t>
          </a:r>
          <a:r>
            <a:rPr lang="en-US"/>
            <a:t>  The total of the “System On Hand” that show  “0” will be your numerator. The grand total of the “Scan QTY” will be your denominator.</a:t>
          </a:r>
        </a:p>
      </dgm:t>
    </dgm:pt>
    <dgm:pt modelId="{C3D4A2DC-49E5-45BD-A856-633CA7E0DE10}" type="parTrans" cxnId="{3B36D52C-33F3-4A05-A952-AA5E102346FC}">
      <dgm:prSet/>
      <dgm:spPr/>
      <dgm:t>
        <a:bodyPr/>
        <a:lstStyle/>
        <a:p>
          <a:endParaRPr lang="en-US"/>
        </a:p>
      </dgm:t>
    </dgm:pt>
    <dgm:pt modelId="{E8D90955-C936-4FCA-88CC-AD94DDE35663}" type="sibTrans" cxnId="{3B36D52C-33F3-4A05-A952-AA5E102346FC}">
      <dgm:prSet/>
      <dgm:spPr/>
      <dgm:t>
        <a:bodyPr/>
        <a:lstStyle/>
        <a:p>
          <a:endParaRPr lang="en-US"/>
        </a:p>
      </dgm:t>
    </dgm:pt>
    <dgm:pt modelId="{0A50F7A6-A9FF-491B-9123-6D679E50E80B}">
      <dgm:prSet/>
      <dgm:spPr/>
      <dgm:t>
        <a:bodyPr/>
        <a:lstStyle/>
        <a:p>
          <a:r>
            <a:rPr lang="en-US" u="sng"/>
            <a:t>Step 3:</a:t>
          </a:r>
          <a:r>
            <a:rPr lang="en-US"/>
            <a:t> Divide the numerator by the denominator and multiply that number by 100. That percentage is your department’s outs accuracy!</a:t>
          </a:r>
        </a:p>
      </dgm:t>
    </dgm:pt>
    <dgm:pt modelId="{06920833-2021-4AFE-B9C7-A4E88B7D4668}" type="parTrans" cxnId="{9BCA3F33-4E60-447F-BA43-1A5C5A434BFF}">
      <dgm:prSet/>
      <dgm:spPr/>
      <dgm:t>
        <a:bodyPr/>
        <a:lstStyle/>
        <a:p>
          <a:endParaRPr lang="en-US"/>
        </a:p>
      </dgm:t>
    </dgm:pt>
    <dgm:pt modelId="{5D6BB7DE-0167-426C-A19F-96350A9556BE}" type="sibTrans" cxnId="{9BCA3F33-4E60-447F-BA43-1A5C5A434BFF}">
      <dgm:prSet/>
      <dgm:spPr/>
      <dgm:t>
        <a:bodyPr/>
        <a:lstStyle/>
        <a:p>
          <a:endParaRPr lang="en-US"/>
        </a:p>
      </dgm:t>
    </dgm:pt>
    <dgm:pt modelId="{D9A29473-0702-456B-BE8E-8F7654CC0C12}">
      <dgm:prSet/>
      <dgm:spPr/>
      <dgm:t>
        <a:bodyPr/>
        <a:lstStyle/>
        <a:p>
          <a:r>
            <a:rPr lang="en-US" u="sng"/>
            <a:t>Step 4:</a:t>
          </a:r>
          <a:r>
            <a:rPr lang="en-US"/>
            <a:t> Now, you will need to pull your department, check duplicate locations and adjust your On Hands accordingly.  </a:t>
          </a:r>
        </a:p>
      </dgm:t>
    </dgm:pt>
    <dgm:pt modelId="{B1CF7A17-0885-4B80-8EC5-C52DF1760EE0}" type="parTrans" cxnId="{788344DC-4941-4C1F-8E0B-355803349466}">
      <dgm:prSet/>
      <dgm:spPr/>
      <dgm:t>
        <a:bodyPr/>
        <a:lstStyle/>
        <a:p>
          <a:endParaRPr lang="en-US"/>
        </a:p>
      </dgm:t>
    </dgm:pt>
    <dgm:pt modelId="{401CD23A-1041-4875-B1A5-23AD8369CE5F}" type="sibTrans" cxnId="{788344DC-4941-4C1F-8E0B-355803349466}">
      <dgm:prSet/>
      <dgm:spPr/>
      <dgm:t>
        <a:bodyPr/>
        <a:lstStyle/>
        <a:p>
          <a:endParaRPr lang="en-US"/>
        </a:p>
      </dgm:t>
    </dgm:pt>
    <dgm:pt modelId="{C0485702-6F7D-47B2-8736-0CFB10F66822}" type="pres">
      <dgm:prSet presAssocID="{95D0B8F8-74E6-45D1-B5E3-99BC3EB225A1}" presName="Name0" presStyleCnt="0">
        <dgm:presLayoutVars>
          <dgm:dir/>
          <dgm:resizeHandles val="exact"/>
        </dgm:presLayoutVars>
      </dgm:prSet>
      <dgm:spPr/>
    </dgm:pt>
    <dgm:pt modelId="{47F127BB-D16B-4C5F-921C-88ACF508F638}" type="pres">
      <dgm:prSet presAssocID="{72D73BE8-0CD4-44A6-AE92-04B67E527029}" presName="node" presStyleLbl="node1" presStyleIdx="0" presStyleCnt="4">
        <dgm:presLayoutVars>
          <dgm:bulletEnabled val="1"/>
        </dgm:presLayoutVars>
      </dgm:prSet>
      <dgm:spPr/>
    </dgm:pt>
    <dgm:pt modelId="{783EE706-7EDB-4D68-8618-CD30BC5D0983}" type="pres">
      <dgm:prSet presAssocID="{2548B609-8DB1-484E-BFEF-ACEA22BED6E0}" presName="sibTrans" presStyleLbl="sibTrans1D1" presStyleIdx="0" presStyleCnt="3"/>
      <dgm:spPr/>
    </dgm:pt>
    <dgm:pt modelId="{7FFDA7BC-6385-4526-A226-2AA9A1BAA85B}" type="pres">
      <dgm:prSet presAssocID="{2548B609-8DB1-484E-BFEF-ACEA22BED6E0}" presName="connectorText" presStyleLbl="sibTrans1D1" presStyleIdx="0" presStyleCnt="3"/>
      <dgm:spPr/>
    </dgm:pt>
    <dgm:pt modelId="{D17AA27C-18B2-4450-9BEA-62857EAC38AB}" type="pres">
      <dgm:prSet presAssocID="{F8BC8A04-952C-4F31-91C3-BBC9EE8987C7}" presName="node" presStyleLbl="node1" presStyleIdx="1" presStyleCnt="4">
        <dgm:presLayoutVars>
          <dgm:bulletEnabled val="1"/>
        </dgm:presLayoutVars>
      </dgm:prSet>
      <dgm:spPr/>
    </dgm:pt>
    <dgm:pt modelId="{8C05110D-C525-4B3A-B3BE-450AED2065D9}" type="pres">
      <dgm:prSet presAssocID="{E8D90955-C936-4FCA-88CC-AD94DDE35663}" presName="sibTrans" presStyleLbl="sibTrans1D1" presStyleIdx="1" presStyleCnt="3"/>
      <dgm:spPr/>
    </dgm:pt>
    <dgm:pt modelId="{439670F5-50D1-4A50-AFE1-DE5A37B71769}" type="pres">
      <dgm:prSet presAssocID="{E8D90955-C936-4FCA-88CC-AD94DDE35663}" presName="connectorText" presStyleLbl="sibTrans1D1" presStyleIdx="1" presStyleCnt="3"/>
      <dgm:spPr/>
    </dgm:pt>
    <dgm:pt modelId="{2BFACCB2-21E9-4D74-B8DF-EB43CCFB94A4}" type="pres">
      <dgm:prSet presAssocID="{0A50F7A6-A9FF-491B-9123-6D679E50E80B}" presName="node" presStyleLbl="node1" presStyleIdx="2" presStyleCnt="4">
        <dgm:presLayoutVars>
          <dgm:bulletEnabled val="1"/>
        </dgm:presLayoutVars>
      </dgm:prSet>
      <dgm:spPr/>
    </dgm:pt>
    <dgm:pt modelId="{E4704AEF-804B-4045-9E92-6E1616A74C36}" type="pres">
      <dgm:prSet presAssocID="{5D6BB7DE-0167-426C-A19F-96350A9556BE}" presName="sibTrans" presStyleLbl="sibTrans1D1" presStyleIdx="2" presStyleCnt="3"/>
      <dgm:spPr/>
    </dgm:pt>
    <dgm:pt modelId="{0281525A-6743-420C-8D08-479666493EDB}" type="pres">
      <dgm:prSet presAssocID="{5D6BB7DE-0167-426C-A19F-96350A9556BE}" presName="connectorText" presStyleLbl="sibTrans1D1" presStyleIdx="2" presStyleCnt="3"/>
      <dgm:spPr/>
    </dgm:pt>
    <dgm:pt modelId="{A9ACF69A-E285-4F31-BBD5-F7EF0F0A1ABE}" type="pres">
      <dgm:prSet presAssocID="{D9A29473-0702-456B-BE8E-8F7654CC0C12}" presName="node" presStyleLbl="node1" presStyleIdx="3" presStyleCnt="4">
        <dgm:presLayoutVars>
          <dgm:bulletEnabled val="1"/>
        </dgm:presLayoutVars>
      </dgm:prSet>
      <dgm:spPr/>
    </dgm:pt>
  </dgm:ptLst>
  <dgm:cxnLst>
    <dgm:cxn modelId="{2AC2190D-E18F-46F9-8D21-82758DED9580}" type="presOf" srcId="{D9A29473-0702-456B-BE8E-8F7654CC0C12}" destId="{A9ACF69A-E285-4F31-BBD5-F7EF0F0A1ABE}" srcOrd="0" destOrd="0" presId="urn:microsoft.com/office/officeart/2016/7/layout/RepeatingBendingProcessNew"/>
    <dgm:cxn modelId="{0A31001B-DE1B-42F4-AE02-C068193383DA}" type="presOf" srcId="{72D73BE8-0CD4-44A6-AE92-04B67E527029}" destId="{47F127BB-D16B-4C5F-921C-88ACF508F638}" srcOrd="0" destOrd="0" presId="urn:microsoft.com/office/officeart/2016/7/layout/RepeatingBendingProcessNew"/>
    <dgm:cxn modelId="{3B36D52C-33F3-4A05-A952-AA5E102346FC}" srcId="{95D0B8F8-74E6-45D1-B5E3-99BC3EB225A1}" destId="{F8BC8A04-952C-4F31-91C3-BBC9EE8987C7}" srcOrd="1" destOrd="0" parTransId="{C3D4A2DC-49E5-45BD-A856-633CA7E0DE10}" sibTransId="{E8D90955-C936-4FCA-88CC-AD94DDE35663}"/>
    <dgm:cxn modelId="{9BCA3F33-4E60-447F-BA43-1A5C5A434BFF}" srcId="{95D0B8F8-74E6-45D1-B5E3-99BC3EB225A1}" destId="{0A50F7A6-A9FF-491B-9123-6D679E50E80B}" srcOrd="2" destOrd="0" parTransId="{06920833-2021-4AFE-B9C7-A4E88B7D4668}" sibTransId="{5D6BB7DE-0167-426C-A19F-96350A9556BE}"/>
    <dgm:cxn modelId="{A6432C47-EAD5-494A-B914-7BFDAD3CD007}" type="presOf" srcId="{5D6BB7DE-0167-426C-A19F-96350A9556BE}" destId="{0281525A-6743-420C-8D08-479666493EDB}" srcOrd="1" destOrd="0" presId="urn:microsoft.com/office/officeart/2016/7/layout/RepeatingBendingProcessNew"/>
    <dgm:cxn modelId="{7C2CFB6A-1DB7-4D0D-9B15-2562E7283B21}" srcId="{95D0B8F8-74E6-45D1-B5E3-99BC3EB225A1}" destId="{72D73BE8-0CD4-44A6-AE92-04B67E527029}" srcOrd="0" destOrd="0" parTransId="{93575E03-4F92-47B6-A544-B20D995524F7}" sibTransId="{2548B609-8DB1-484E-BFEF-ACEA22BED6E0}"/>
    <dgm:cxn modelId="{E647254F-C9D3-443A-977D-13F1E8729CD1}" type="presOf" srcId="{5D6BB7DE-0167-426C-A19F-96350A9556BE}" destId="{E4704AEF-804B-4045-9E92-6E1616A74C36}" srcOrd="0" destOrd="0" presId="urn:microsoft.com/office/officeart/2016/7/layout/RepeatingBendingProcessNew"/>
    <dgm:cxn modelId="{868AC459-861B-463E-AA06-F036E5777A1D}" type="presOf" srcId="{2548B609-8DB1-484E-BFEF-ACEA22BED6E0}" destId="{783EE706-7EDB-4D68-8618-CD30BC5D0983}" srcOrd="0" destOrd="0" presId="urn:microsoft.com/office/officeart/2016/7/layout/RepeatingBendingProcessNew"/>
    <dgm:cxn modelId="{D77BA97B-0BD8-41EB-BD7D-81EA336C7DBC}" type="presOf" srcId="{E8D90955-C936-4FCA-88CC-AD94DDE35663}" destId="{439670F5-50D1-4A50-AFE1-DE5A37B71769}" srcOrd="1" destOrd="0" presId="urn:microsoft.com/office/officeart/2016/7/layout/RepeatingBendingProcessNew"/>
    <dgm:cxn modelId="{AF5DB97F-12A9-4FDA-8CBE-936BC49FDC14}" type="presOf" srcId="{F8BC8A04-952C-4F31-91C3-BBC9EE8987C7}" destId="{D17AA27C-18B2-4450-9BEA-62857EAC38AB}" srcOrd="0" destOrd="0" presId="urn:microsoft.com/office/officeart/2016/7/layout/RepeatingBendingProcessNew"/>
    <dgm:cxn modelId="{4075D2BF-372D-44AD-BD41-4E08FEC4FAA4}" type="presOf" srcId="{E8D90955-C936-4FCA-88CC-AD94DDE35663}" destId="{8C05110D-C525-4B3A-B3BE-450AED2065D9}" srcOrd="0" destOrd="0" presId="urn:microsoft.com/office/officeart/2016/7/layout/RepeatingBendingProcessNew"/>
    <dgm:cxn modelId="{467D12CA-E68F-46E6-AF76-05D0C3DE445E}" type="presOf" srcId="{95D0B8F8-74E6-45D1-B5E3-99BC3EB225A1}" destId="{C0485702-6F7D-47B2-8736-0CFB10F66822}" srcOrd="0" destOrd="0" presId="urn:microsoft.com/office/officeart/2016/7/layout/RepeatingBendingProcessNew"/>
    <dgm:cxn modelId="{788344DC-4941-4C1F-8E0B-355803349466}" srcId="{95D0B8F8-74E6-45D1-B5E3-99BC3EB225A1}" destId="{D9A29473-0702-456B-BE8E-8F7654CC0C12}" srcOrd="3" destOrd="0" parTransId="{B1CF7A17-0885-4B80-8EC5-C52DF1760EE0}" sibTransId="{401CD23A-1041-4875-B1A5-23AD8369CE5F}"/>
    <dgm:cxn modelId="{6F7CD4E9-512A-4B09-B320-919B9309CC96}" type="presOf" srcId="{2548B609-8DB1-484E-BFEF-ACEA22BED6E0}" destId="{7FFDA7BC-6385-4526-A226-2AA9A1BAA85B}" srcOrd="1" destOrd="0" presId="urn:microsoft.com/office/officeart/2016/7/layout/RepeatingBendingProcessNew"/>
    <dgm:cxn modelId="{269ACBF2-404A-409D-B88A-CA31FAEFEEA4}" type="presOf" srcId="{0A50F7A6-A9FF-491B-9123-6D679E50E80B}" destId="{2BFACCB2-21E9-4D74-B8DF-EB43CCFB94A4}" srcOrd="0" destOrd="0" presId="urn:microsoft.com/office/officeart/2016/7/layout/RepeatingBendingProcessNew"/>
    <dgm:cxn modelId="{ABA7773C-EC5B-4647-BD27-53F4C44955EA}" type="presParOf" srcId="{C0485702-6F7D-47B2-8736-0CFB10F66822}" destId="{47F127BB-D16B-4C5F-921C-88ACF508F638}" srcOrd="0" destOrd="0" presId="urn:microsoft.com/office/officeart/2016/7/layout/RepeatingBendingProcessNew"/>
    <dgm:cxn modelId="{D8626FE5-F4B0-41F8-BC6B-88641695881F}" type="presParOf" srcId="{C0485702-6F7D-47B2-8736-0CFB10F66822}" destId="{783EE706-7EDB-4D68-8618-CD30BC5D0983}" srcOrd="1" destOrd="0" presId="urn:microsoft.com/office/officeart/2016/7/layout/RepeatingBendingProcessNew"/>
    <dgm:cxn modelId="{33C4EE56-F28A-42E3-980F-5912D0A7167F}" type="presParOf" srcId="{783EE706-7EDB-4D68-8618-CD30BC5D0983}" destId="{7FFDA7BC-6385-4526-A226-2AA9A1BAA85B}" srcOrd="0" destOrd="0" presId="urn:microsoft.com/office/officeart/2016/7/layout/RepeatingBendingProcessNew"/>
    <dgm:cxn modelId="{E0F0F86A-37DE-4642-AD30-3426D05A7B35}" type="presParOf" srcId="{C0485702-6F7D-47B2-8736-0CFB10F66822}" destId="{D17AA27C-18B2-4450-9BEA-62857EAC38AB}" srcOrd="2" destOrd="0" presId="urn:microsoft.com/office/officeart/2016/7/layout/RepeatingBendingProcessNew"/>
    <dgm:cxn modelId="{DBB4930A-18A2-45FA-92C6-31F44E08E0BB}" type="presParOf" srcId="{C0485702-6F7D-47B2-8736-0CFB10F66822}" destId="{8C05110D-C525-4B3A-B3BE-450AED2065D9}" srcOrd="3" destOrd="0" presId="urn:microsoft.com/office/officeart/2016/7/layout/RepeatingBendingProcessNew"/>
    <dgm:cxn modelId="{39523069-1666-490F-B6CA-91EF4BAA695C}" type="presParOf" srcId="{8C05110D-C525-4B3A-B3BE-450AED2065D9}" destId="{439670F5-50D1-4A50-AFE1-DE5A37B71769}" srcOrd="0" destOrd="0" presId="urn:microsoft.com/office/officeart/2016/7/layout/RepeatingBendingProcessNew"/>
    <dgm:cxn modelId="{186A6EAB-A0EC-401A-AC1F-15A6EC567453}" type="presParOf" srcId="{C0485702-6F7D-47B2-8736-0CFB10F66822}" destId="{2BFACCB2-21E9-4D74-B8DF-EB43CCFB94A4}" srcOrd="4" destOrd="0" presId="urn:microsoft.com/office/officeart/2016/7/layout/RepeatingBendingProcessNew"/>
    <dgm:cxn modelId="{1C6C01B5-3675-424C-9AAF-AE353A4D828A}" type="presParOf" srcId="{C0485702-6F7D-47B2-8736-0CFB10F66822}" destId="{E4704AEF-804B-4045-9E92-6E1616A74C36}" srcOrd="5" destOrd="0" presId="urn:microsoft.com/office/officeart/2016/7/layout/RepeatingBendingProcessNew"/>
    <dgm:cxn modelId="{8CFFC56C-5DC4-470A-975E-F290E28FA2D8}" type="presParOf" srcId="{E4704AEF-804B-4045-9E92-6E1616A74C36}" destId="{0281525A-6743-420C-8D08-479666493EDB}" srcOrd="0" destOrd="0" presId="urn:microsoft.com/office/officeart/2016/7/layout/RepeatingBendingProcessNew"/>
    <dgm:cxn modelId="{1017A85A-C5FE-4E60-8647-016D00D76EC7}" type="presParOf" srcId="{C0485702-6F7D-47B2-8736-0CFB10F66822}" destId="{A9ACF69A-E285-4F31-BBD5-F7EF0F0A1ABE}"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BA41F4-06C0-48D6-A656-EBD00CF06A8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E91CB9-C251-4C6A-8BAD-2CB356C929D4}">
      <dgm:prSet/>
      <dgm:spPr/>
      <dgm:t>
        <a:bodyPr/>
        <a:lstStyle/>
        <a:p>
          <a:pPr rtl="0">
            <a:lnSpc>
              <a:spcPct val="100000"/>
            </a:lnSpc>
          </a:pPr>
          <a:r>
            <a:rPr lang="en-US">
              <a:latin typeface="Times New Roman"/>
              <a:cs typeface="Times New Roman"/>
            </a:rPr>
            <a:t>Partner up with my peers to make sure team members are properly trained to complete given tasks</a:t>
          </a:r>
          <a:r>
            <a:rPr lang="en-US" b="0" i="0" u="none" strike="noStrike" cap="none" baseline="0" noProof="0">
              <a:solidFill>
                <a:srgbClr val="010000"/>
              </a:solidFill>
              <a:latin typeface="Times New Roman"/>
              <a:cs typeface="Times New Roman"/>
            </a:rPr>
            <a:t>.</a:t>
          </a:r>
          <a:r>
            <a:rPr lang="en-US" b="0" i="0" u="none" strike="noStrike" cap="none" baseline="0" noProof="0">
              <a:latin typeface="Times New Roman"/>
              <a:cs typeface="Times New Roman"/>
            </a:rPr>
            <a:t> </a:t>
          </a:r>
        </a:p>
      </dgm:t>
    </dgm:pt>
    <dgm:pt modelId="{B51F7988-DFC4-423A-8199-C07BA1BA1267}" type="parTrans" cxnId="{EC23338B-E4F2-44E4-A267-F4DD37E945E6}">
      <dgm:prSet/>
      <dgm:spPr/>
      <dgm:t>
        <a:bodyPr/>
        <a:lstStyle/>
        <a:p>
          <a:endParaRPr lang="en-US"/>
        </a:p>
      </dgm:t>
    </dgm:pt>
    <dgm:pt modelId="{06319B4C-F3D5-4E83-B9EA-84C9C2C7F2B3}" type="sibTrans" cxnId="{EC23338B-E4F2-44E4-A267-F4DD37E945E6}">
      <dgm:prSet/>
      <dgm:spPr/>
      <dgm:t>
        <a:bodyPr/>
        <a:lstStyle/>
        <a:p>
          <a:endParaRPr lang="en-US"/>
        </a:p>
      </dgm:t>
    </dgm:pt>
    <dgm:pt modelId="{6D4C91DF-6758-4408-804B-CCB9295D634D}">
      <dgm:prSet/>
      <dgm:spPr/>
      <dgm:t>
        <a:bodyPr/>
        <a:lstStyle/>
        <a:p>
          <a:pPr>
            <a:lnSpc>
              <a:spcPct val="100000"/>
            </a:lnSpc>
          </a:pPr>
          <a:r>
            <a:rPr lang="en-US">
              <a:latin typeface="Times New Roman"/>
              <a:cs typeface="Times New Roman"/>
            </a:rPr>
            <a:t>Store walks with District Manager and Asset Protection Manager on ideas and insights on how we can reduce shrink and increase sales.</a:t>
          </a:r>
        </a:p>
      </dgm:t>
    </dgm:pt>
    <dgm:pt modelId="{683CE83A-46DF-48E5-9764-46F00AD22279}" type="parTrans" cxnId="{7CFC8B69-F29D-4DDD-BEBA-12BD743D647A}">
      <dgm:prSet/>
      <dgm:spPr/>
      <dgm:t>
        <a:bodyPr/>
        <a:lstStyle/>
        <a:p>
          <a:endParaRPr lang="en-US"/>
        </a:p>
      </dgm:t>
    </dgm:pt>
    <dgm:pt modelId="{D4AD4422-E18E-46A0-85C8-84DFFC471A73}" type="sibTrans" cxnId="{7CFC8B69-F29D-4DDD-BEBA-12BD743D647A}">
      <dgm:prSet/>
      <dgm:spPr/>
      <dgm:t>
        <a:bodyPr/>
        <a:lstStyle/>
        <a:p>
          <a:endParaRPr lang="en-US"/>
        </a:p>
      </dgm:t>
    </dgm:pt>
    <dgm:pt modelId="{E1EEE243-8530-4FF6-BB50-C2B5907B0E53}">
      <dgm:prSet/>
      <dgm:spPr/>
      <dgm:t>
        <a:bodyPr/>
        <a:lstStyle/>
        <a:p>
          <a:pPr rtl="0">
            <a:lnSpc>
              <a:spcPct val="100000"/>
            </a:lnSpc>
          </a:pPr>
          <a:r>
            <a:rPr lang="en-US">
              <a:latin typeface="Times New Roman"/>
              <a:cs typeface="Times New Roman"/>
            </a:rPr>
            <a:t>Following up with reports from the AP Dashboard and periodic counts.</a:t>
          </a:r>
        </a:p>
      </dgm:t>
    </dgm:pt>
    <dgm:pt modelId="{9C23B455-7E9F-4ABC-89EB-25A12009CD7B}" type="parTrans" cxnId="{F1EF8F43-BF7E-4479-BAEA-3A8FB450447B}">
      <dgm:prSet/>
      <dgm:spPr/>
      <dgm:t>
        <a:bodyPr/>
        <a:lstStyle/>
        <a:p>
          <a:endParaRPr lang="en-US"/>
        </a:p>
      </dgm:t>
    </dgm:pt>
    <dgm:pt modelId="{81195B1A-329A-468C-A15C-1D30C1F9EFDB}" type="sibTrans" cxnId="{F1EF8F43-BF7E-4479-BAEA-3A8FB450447B}">
      <dgm:prSet/>
      <dgm:spPr/>
      <dgm:t>
        <a:bodyPr/>
        <a:lstStyle/>
        <a:p>
          <a:endParaRPr lang="en-US"/>
        </a:p>
      </dgm:t>
    </dgm:pt>
    <dgm:pt modelId="{29A3843D-FA96-447E-8616-CD20EE6C1D51}">
      <dgm:prSet phldr="0"/>
      <dgm:spPr/>
      <dgm:t>
        <a:bodyPr/>
        <a:lstStyle/>
        <a:p>
          <a:pPr>
            <a:lnSpc>
              <a:spcPct val="100000"/>
            </a:lnSpc>
          </a:pPr>
          <a:r>
            <a:rPr lang="en-US">
              <a:latin typeface="Times New Roman"/>
              <a:cs typeface="Times New Roman"/>
            </a:rPr>
            <a:t>The LEAP facilitators. </a:t>
          </a:r>
        </a:p>
      </dgm:t>
    </dgm:pt>
    <dgm:pt modelId="{592855AD-1B5D-4D20-9109-06786B404E80}" type="parTrans" cxnId="{3770939B-D176-41B0-B28E-8092D13FC3DF}">
      <dgm:prSet/>
      <dgm:spPr/>
    </dgm:pt>
    <dgm:pt modelId="{F01E3CB6-235E-4427-A916-9591C4793079}" type="sibTrans" cxnId="{3770939B-D176-41B0-B28E-8092D13FC3DF}">
      <dgm:prSet/>
      <dgm:spPr/>
    </dgm:pt>
    <dgm:pt modelId="{258B0346-C388-4023-BC75-FC6FAE4681E9}">
      <dgm:prSet phldr="0"/>
      <dgm:spPr/>
      <dgm:t>
        <a:bodyPr/>
        <a:lstStyle/>
        <a:p>
          <a:pPr>
            <a:lnSpc>
              <a:spcPct val="100000"/>
            </a:lnSpc>
          </a:pPr>
          <a:r>
            <a:rPr lang="en-US">
              <a:latin typeface="Times New Roman"/>
              <a:cs typeface="Times New Roman"/>
            </a:rPr>
            <a:t>My Store Manager and ASM.</a:t>
          </a:r>
        </a:p>
      </dgm:t>
    </dgm:pt>
    <dgm:pt modelId="{5D598861-66BD-4297-B3C3-1F01EB203113}" type="parTrans" cxnId="{545C0917-1829-4CC4-B62C-C24A0AAD6E58}">
      <dgm:prSet/>
      <dgm:spPr/>
    </dgm:pt>
    <dgm:pt modelId="{900617B6-D696-49C4-927B-5E6C6B0BE1AB}" type="sibTrans" cxnId="{545C0917-1829-4CC4-B62C-C24A0AAD6E58}">
      <dgm:prSet/>
      <dgm:spPr/>
    </dgm:pt>
    <dgm:pt modelId="{D425BA98-23E8-4DE7-8157-0C3B1E61A77F}" type="pres">
      <dgm:prSet presAssocID="{1EBA41F4-06C0-48D6-A656-EBD00CF06A8F}" presName="root" presStyleCnt="0">
        <dgm:presLayoutVars>
          <dgm:dir/>
          <dgm:resizeHandles val="exact"/>
        </dgm:presLayoutVars>
      </dgm:prSet>
      <dgm:spPr/>
    </dgm:pt>
    <dgm:pt modelId="{E7DD53D3-F2D0-4701-B300-975BE8BBE63C}" type="pres">
      <dgm:prSet presAssocID="{7DE91CB9-C251-4C6A-8BAD-2CB356C929D4}" presName="compNode" presStyleCnt="0"/>
      <dgm:spPr/>
    </dgm:pt>
    <dgm:pt modelId="{0E6D8795-1F75-40C8-AD24-BDD752A4B06A}" type="pres">
      <dgm:prSet presAssocID="{7DE91CB9-C251-4C6A-8BAD-2CB356C929D4}" presName="bgRect" presStyleLbl="bgShp" presStyleIdx="0" presStyleCnt="5"/>
      <dgm:spPr/>
    </dgm:pt>
    <dgm:pt modelId="{38D59E72-8C25-46BF-B6DE-4767D898418B}" type="pres">
      <dgm:prSet presAssocID="{7DE91CB9-C251-4C6A-8BAD-2CB356C929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E813B399-2344-460C-95E6-F6C0D7758910}" type="pres">
      <dgm:prSet presAssocID="{7DE91CB9-C251-4C6A-8BAD-2CB356C929D4}" presName="spaceRect" presStyleCnt="0"/>
      <dgm:spPr/>
    </dgm:pt>
    <dgm:pt modelId="{7A16B0BB-72BD-4045-999F-06F5FC0FED7B}" type="pres">
      <dgm:prSet presAssocID="{7DE91CB9-C251-4C6A-8BAD-2CB356C929D4}" presName="parTx" presStyleLbl="revTx" presStyleIdx="0" presStyleCnt="5">
        <dgm:presLayoutVars>
          <dgm:chMax val="0"/>
          <dgm:chPref val="0"/>
        </dgm:presLayoutVars>
      </dgm:prSet>
      <dgm:spPr/>
    </dgm:pt>
    <dgm:pt modelId="{D65EC93E-97C2-43AC-8F0C-5F8C4C587EE6}" type="pres">
      <dgm:prSet presAssocID="{06319B4C-F3D5-4E83-B9EA-84C9C2C7F2B3}" presName="sibTrans" presStyleCnt="0"/>
      <dgm:spPr/>
    </dgm:pt>
    <dgm:pt modelId="{D676FF8F-D953-4CFA-B1D7-64B2F48D5C70}" type="pres">
      <dgm:prSet presAssocID="{6D4C91DF-6758-4408-804B-CCB9295D634D}" presName="compNode" presStyleCnt="0"/>
      <dgm:spPr/>
    </dgm:pt>
    <dgm:pt modelId="{680D6043-BED8-49B9-98E6-5B12C79FA638}" type="pres">
      <dgm:prSet presAssocID="{6D4C91DF-6758-4408-804B-CCB9295D634D}" presName="bgRect" presStyleLbl="bgShp" presStyleIdx="1" presStyleCnt="5"/>
      <dgm:spPr/>
    </dgm:pt>
    <dgm:pt modelId="{DBD164AE-7046-424A-B5D8-C52DE70D5637}" type="pres">
      <dgm:prSet presAssocID="{6D4C91DF-6758-4408-804B-CCB9295D63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4114ADBA-8F81-4272-BCF3-4262DEAD8357}" type="pres">
      <dgm:prSet presAssocID="{6D4C91DF-6758-4408-804B-CCB9295D634D}" presName="spaceRect" presStyleCnt="0"/>
      <dgm:spPr/>
    </dgm:pt>
    <dgm:pt modelId="{8FB071B7-8467-4845-9FCC-F2F8E0792752}" type="pres">
      <dgm:prSet presAssocID="{6D4C91DF-6758-4408-804B-CCB9295D634D}" presName="parTx" presStyleLbl="revTx" presStyleIdx="1" presStyleCnt="5">
        <dgm:presLayoutVars>
          <dgm:chMax val="0"/>
          <dgm:chPref val="0"/>
        </dgm:presLayoutVars>
      </dgm:prSet>
      <dgm:spPr/>
    </dgm:pt>
    <dgm:pt modelId="{614371F4-934F-44CD-987F-85B01F3D0C77}" type="pres">
      <dgm:prSet presAssocID="{D4AD4422-E18E-46A0-85C8-84DFFC471A73}" presName="sibTrans" presStyleCnt="0"/>
      <dgm:spPr/>
    </dgm:pt>
    <dgm:pt modelId="{88554029-861C-40C3-8569-21F8375748E6}" type="pres">
      <dgm:prSet presAssocID="{E1EEE243-8530-4FF6-BB50-C2B5907B0E53}" presName="compNode" presStyleCnt="0"/>
      <dgm:spPr/>
    </dgm:pt>
    <dgm:pt modelId="{DA619EDC-591B-4293-8C7E-7AE2AB7BB758}" type="pres">
      <dgm:prSet presAssocID="{E1EEE243-8530-4FF6-BB50-C2B5907B0E53}" presName="bgRect" presStyleLbl="bgShp" presStyleIdx="2" presStyleCnt="5"/>
      <dgm:spPr/>
    </dgm:pt>
    <dgm:pt modelId="{8B63BEE0-F9DB-45B8-8CC8-A5DE2015D74F}" type="pres">
      <dgm:prSet presAssocID="{E1EEE243-8530-4FF6-BB50-C2B5907B0E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2D40D1B9-E973-4CE6-9737-DF99FD610AC2}" type="pres">
      <dgm:prSet presAssocID="{E1EEE243-8530-4FF6-BB50-C2B5907B0E53}" presName="spaceRect" presStyleCnt="0"/>
      <dgm:spPr/>
    </dgm:pt>
    <dgm:pt modelId="{25ED0F86-6E60-4E5D-BA1F-CB2EA0016051}" type="pres">
      <dgm:prSet presAssocID="{E1EEE243-8530-4FF6-BB50-C2B5907B0E53}" presName="parTx" presStyleLbl="revTx" presStyleIdx="2" presStyleCnt="5">
        <dgm:presLayoutVars>
          <dgm:chMax val="0"/>
          <dgm:chPref val="0"/>
        </dgm:presLayoutVars>
      </dgm:prSet>
      <dgm:spPr/>
    </dgm:pt>
    <dgm:pt modelId="{067BBAA6-73A2-40E2-9057-CF42F13C1F88}" type="pres">
      <dgm:prSet presAssocID="{81195B1A-329A-468C-A15C-1D30C1F9EFDB}" presName="sibTrans" presStyleCnt="0"/>
      <dgm:spPr/>
    </dgm:pt>
    <dgm:pt modelId="{49A5267C-71D8-4037-9A90-CBBA80115BFF}" type="pres">
      <dgm:prSet presAssocID="{29A3843D-FA96-447E-8616-CD20EE6C1D51}" presName="compNode" presStyleCnt="0"/>
      <dgm:spPr/>
    </dgm:pt>
    <dgm:pt modelId="{C91B2864-71F9-43F9-8976-0BA61416EC76}" type="pres">
      <dgm:prSet presAssocID="{29A3843D-FA96-447E-8616-CD20EE6C1D51}" presName="bgRect" presStyleLbl="bgShp" presStyleIdx="3" presStyleCnt="5"/>
      <dgm:spPr/>
    </dgm:pt>
    <dgm:pt modelId="{3A904D27-F7CA-41D7-8B2C-8B28D8DE46AD}" type="pres">
      <dgm:prSet presAssocID="{29A3843D-FA96-447E-8616-CD20EE6C1D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EEE03C77-535A-4970-A70A-A736CE8A0381}" type="pres">
      <dgm:prSet presAssocID="{29A3843D-FA96-447E-8616-CD20EE6C1D51}" presName="spaceRect" presStyleCnt="0"/>
      <dgm:spPr/>
    </dgm:pt>
    <dgm:pt modelId="{9A42AA79-E1BA-4221-9FDB-FEACACC89042}" type="pres">
      <dgm:prSet presAssocID="{29A3843D-FA96-447E-8616-CD20EE6C1D51}" presName="parTx" presStyleLbl="revTx" presStyleIdx="3" presStyleCnt="5">
        <dgm:presLayoutVars>
          <dgm:chMax val="0"/>
          <dgm:chPref val="0"/>
        </dgm:presLayoutVars>
      </dgm:prSet>
      <dgm:spPr/>
    </dgm:pt>
    <dgm:pt modelId="{62AE9AF4-0B36-42DA-B2E4-A268DF368A03}" type="pres">
      <dgm:prSet presAssocID="{F01E3CB6-235E-4427-A916-9591C4793079}" presName="sibTrans" presStyleCnt="0"/>
      <dgm:spPr/>
    </dgm:pt>
    <dgm:pt modelId="{94FCB696-1FE9-4CFF-A764-E22D4FDD3938}" type="pres">
      <dgm:prSet presAssocID="{258B0346-C388-4023-BC75-FC6FAE4681E9}" presName="compNode" presStyleCnt="0"/>
      <dgm:spPr/>
    </dgm:pt>
    <dgm:pt modelId="{C0322E63-9687-44F3-BE33-88145FD40DB6}" type="pres">
      <dgm:prSet presAssocID="{258B0346-C388-4023-BC75-FC6FAE4681E9}" presName="bgRect" presStyleLbl="bgShp" presStyleIdx="4" presStyleCnt="5"/>
      <dgm:spPr/>
    </dgm:pt>
    <dgm:pt modelId="{DDEA766F-635D-44B0-A5C9-6185499CA209}" type="pres">
      <dgm:prSet presAssocID="{258B0346-C388-4023-BC75-FC6FAE4681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9B6FCC28-16E7-4537-A936-9E94ECE638A2}" type="pres">
      <dgm:prSet presAssocID="{258B0346-C388-4023-BC75-FC6FAE4681E9}" presName="spaceRect" presStyleCnt="0"/>
      <dgm:spPr/>
    </dgm:pt>
    <dgm:pt modelId="{BD85D8EF-98D1-41DE-BCDD-EE16AFEE6114}" type="pres">
      <dgm:prSet presAssocID="{258B0346-C388-4023-BC75-FC6FAE4681E9}" presName="parTx" presStyleLbl="revTx" presStyleIdx="4" presStyleCnt="5">
        <dgm:presLayoutVars>
          <dgm:chMax val="0"/>
          <dgm:chPref val="0"/>
        </dgm:presLayoutVars>
      </dgm:prSet>
      <dgm:spPr/>
    </dgm:pt>
  </dgm:ptLst>
  <dgm:cxnLst>
    <dgm:cxn modelId="{545C0917-1829-4CC4-B62C-C24A0AAD6E58}" srcId="{1EBA41F4-06C0-48D6-A656-EBD00CF06A8F}" destId="{258B0346-C388-4023-BC75-FC6FAE4681E9}" srcOrd="4" destOrd="0" parTransId="{5D598861-66BD-4297-B3C3-1F01EB203113}" sibTransId="{900617B6-D696-49C4-927B-5E6C6B0BE1AB}"/>
    <dgm:cxn modelId="{20551434-C8AB-48E3-92D7-851B3853E3E3}" type="presOf" srcId="{7DE91CB9-C251-4C6A-8BAD-2CB356C929D4}" destId="{7A16B0BB-72BD-4045-999F-06F5FC0FED7B}" srcOrd="0" destOrd="0" presId="urn:microsoft.com/office/officeart/2018/2/layout/IconVerticalSolidList"/>
    <dgm:cxn modelId="{9B3BD93B-082B-4FD8-8BCF-9033E2ECE030}" type="presOf" srcId="{29A3843D-FA96-447E-8616-CD20EE6C1D51}" destId="{9A42AA79-E1BA-4221-9FDB-FEACACC89042}" srcOrd="0" destOrd="0" presId="urn:microsoft.com/office/officeart/2018/2/layout/IconVerticalSolidList"/>
    <dgm:cxn modelId="{F1EF8F43-BF7E-4479-BAEA-3A8FB450447B}" srcId="{1EBA41F4-06C0-48D6-A656-EBD00CF06A8F}" destId="{E1EEE243-8530-4FF6-BB50-C2B5907B0E53}" srcOrd="2" destOrd="0" parTransId="{9C23B455-7E9F-4ABC-89EB-25A12009CD7B}" sibTransId="{81195B1A-329A-468C-A15C-1D30C1F9EFDB}"/>
    <dgm:cxn modelId="{7CFC8B69-F29D-4DDD-BEBA-12BD743D647A}" srcId="{1EBA41F4-06C0-48D6-A656-EBD00CF06A8F}" destId="{6D4C91DF-6758-4408-804B-CCB9295D634D}" srcOrd="1" destOrd="0" parTransId="{683CE83A-46DF-48E5-9764-46F00AD22279}" sibTransId="{D4AD4422-E18E-46A0-85C8-84DFFC471A73}"/>
    <dgm:cxn modelId="{78150B6C-A1C3-4B63-ADA3-B0ABDB8D1EB5}" type="presOf" srcId="{1EBA41F4-06C0-48D6-A656-EBD00CF06A8F}" destId="{D425BA98-23E8-4DE7-8157-0C3B1E61A77F}" srcOrd="0" destOrd="0" presId="urn:microsoft.com/office/officeart/2018/2/layout/IconVerticalSolidList"/>
    <dgm:cxn modelId="{EC23338B-E4F2-44E4-A267-F4DD37E945E6}" srcId="{1EBA41F4-06C0-48D6-A656-EBD00CF06A8F}" destId="{7DE91CB9-C251-4C6A-8BAD-2CB356C929D4}" srcOrd="0" destOrd="0" parTransId="{B51F7988-DFC4-423A-8199-C07BA1BA1267}" sibTransId="{06319B4C-F3D5-4E83-B9EA-84C9C2C7F2B3}"/>
    <dgm:cxn modelId="{3770939B-D176-41B0-B28E-8092D13FC3DF}" srcId="{1EBA41F4-06C0-48D6-A656-EBD00CF06A8F}" destId="{29A3843D-FA96-447E-8616-CD20EE6C1D51}" srcOrd="3" destOrd="0" parTransId="{592855AD-1B5D-4D20-9109-06786B404E80}" sibTransId="{F01E3CB6-235E-4427-A916-9591C4793079}"/>
    <dgm:cxn modelId="{BE72C29C-B5AD-4018-B2A2-117D59F2E419}" type="presOf" srcId="{6D4C91DF-6758-4408-804B-CCB9295D634D}" destId="{8FB071B7-8467-4845-9FCC-F2F8E0792752}" srcOrd="0" destOrd="0" presId="urn:microsoft.com/office/officeart/2018/2/layout/IconVerticalSolidList"/>
    <dgm:cxn modelId="{88C79BA9-F73D-4A68-82BF-FCEE6A546C31}" type="presOf" srcId="{258B0346-C388-4023-BC75-FC6FAE4681E9}" destId="{BD85D8EF-98D1-41DE-BCDD-EE16AFEE6114}" srcOrd="0" destOrd="0" presId="urn:microsoft.com/office/officeart/2018/2/layout/IconVerticalSolidList"/>
    <dgm:cxn modelId="{FBF073BD-8E64-4086-81EA-690853AFB2A7}" type="presOf" srcId="{E1EEE243-8530-4FF6-BB50-C2B5907B0E53}" destId="{25ED0F86-6E60-4E5D-BA1F-CB2EA0016051}" srcOrd="0" destOrd="0" presId="urn:microsoft.com/office/officeart/2018/2/layout/IconVerticalSolidList"/>
    <dgm:cxn modelId="{E9549EEF-5360-4DE5-9836-FF157663F22E}" type="presParOf" srcId="{D425BA98-23E8-4DE7-8157-0C3B1E61A77F}" destId="{E7DD53D3-F2D0-4701-B300-975BE8BBE63C}" srcOrd="0" destOrd="0" presId="urn:microsoft.com/office/officeart/2018/2/layout/IconVerticalSolidList"/>
    <dgm:cxn modelId="{E9F148A5-ED52-4661-A57D-A82137F7C268}" type="presParOf" srcId="{E7DD53D3-F2D0-4701-B300-975BE8BBE63C}" destId="{0E6D8795-1F75-40C8-AD24-BDD752A4B06A}" srcOrd="0" destOrd="0" presId="urn:microsoft.com/office/officeart/2018/2/layout/IconVerticalSolidList"/>
    <dgm:cxn modelId="{EDF9DFC0-3955-4A64-BDA3-F0A84B947488}" type="presParOf" srcId="{E7DD53D3-F2D0-4701-B300-975BE8BBE63C}" destId="{38D59E72-8C25-46BF-B6DE-4767D898418B}" srcOrd="1" destOrd="0" presId="urn:microsoft.com/office/officeart/2018/2/layout/IconVerticalSolidList"/>
    <dgm:cxn modelId="{0D84BD16-066B-48D6-A226-BD9DEA4B96DF}" type="presParOf" srcId="{E7DD53D3-F2D0-4701-B300-975BE8BBE63C}" destId="{E813B399-2344-460C-95E6-F6C0D7758910}" srcOrd="2" destOrd="0" presId="urn:microsoft.com/office/officeart/2018/2/layout/IconVerticalSolidList"/>
    <dgm:cxn modelId="{94011660-F176-4910-B7B0-CD27AC88959D}" type="presParOf" srcId="{E7DD53D3-F2D0-4701-B300-975BE8BBE63C}" destId="{7A16B0BB-72BD-4045-999F-06F5FC0FED7B}" srcOrd="3" destOrd="0" presId="urn:microsoft.com/office/officeart/2018/2/layout/IconVerticalSolidList"/>
    <dgm:cxn modelId="{88B92008-3EDC-4923-BF11-C4724CF5AE54}" type="presParOf" srcId="{D425BA98-23E8-4DE7-8157-0C3B1E61A77F}" destId="{D65EC93E-97C2-43AC-8F0C-5F8C4C587EE6}" srcOrd="1" destOrd="0" presId="urn:microsoft.com/office/officeart/2018/2/layout/IconVerticalSolidList"/>
    <dgm:cxn modelId="{9C1D9F15-540D-46A5-BE4D-150EFB679889}" type="presParOf" srcId="{D425BA98-23E8-4DE7-8157-0C3B1E61A77F}" destId="{D676FF8F-D953-4CFA-B1D7-64B2F48D5C70}" srcOrd="2" destOrd="0" presId="urn:microsoft.com/office/officeart/2018/2/layout/IconVerticalSolidList"/>
    <dgm:cxn modelId="{7B46232F-DB49-484C-B2DA-4E15450DD035}" type="presParOf" srcId="{D676FF8F-D953-4CFA-B1D7-64B2F48D5C70}" destId="{680D6043-BED8-49B9-98E6-5B12C79FA638}" srcOrd="0" destOrd="0" presId="urn:microsoft.com/office/officeart/2018/2/layout/IconVerticalSolidList"/>
    <dgm:cxn modelId="{6E23C4D9-1B73-4652-B7F4-BB570FE5BB40}" type="presParOf" srcId="{D676FF8F-D953-4CFA-B1D7-64B2F48D5C70}" destId="{DBD164AE-7046-424A-B5D8-C52DE70D5637}" srcOrd="1" destOrd="0" presId="urn:microsoft.com/office/officeart/2018/2/layout/IconVerticalSolidList"/>
    <dgm:cxn modelId="{B3C39F6A-8132-4C29-8004-3899AEB3DC8E}" type="presParOf" srcId="{D676FF8F-D953-4CFA-B1D7-64B2F48D5C70}" destId="{4114ADBA-8F81-4272-BCF3-4262DEAD8357}" srcOrd="2" destOrd="0" presId="urn:microsoft.com/office/officeart/2018/2/layout/IconVerticalSolidList"/>
    <dgm:cxn modelId="{6141CC9A-88EC-4719-A500-8369A6FB1E2D}" type="presParOf" srcId="{D676FF8F-D953-4CFA-B1D7-64B2F48D5C70}" destId="{8FB071B7-8467-4845-9FCC-F2F8E0792752}" srcOrd="3" destOrd="0" presId="urn:microsoft.com/office/officeart/2018/2/layout/IconVerticalSolidList"/>
    <dgm:cxn modelId="{4119F5AB-8E36-417E-8105-E00D23AB08E9}" type="presParOf" srcId="{D425BA98-23E8-4DE7-8157-0C3B1E61A77F}" destId="{614371F4-934F-44CD-987F-85B01F3D0C77}" srcOrd="3" destOrd="0" presId="urn:microsoft.com/office/officeart/2018/2/layout/IconVerticalSolidList"/>
    <dgm:cxn modelId="{0F438A80-90BD-4329-B119-CE92A52F908D}" type="presParOf" srcId="{D425BA98-23E8-4DE7-8157-0C3B1E61A77F}" destId="{88554029-861C-40C3-8569-21F8375748E6}" srcOrd="4" destOrd="0" presId="urn:microsoft.com/office/officeart/2018/2/layout/IconVerticalSolidList"/>
    <dgm:cxn modelId="{15B4B8CC-0019-43B2-85FE-20F12265EB00}" type="presParOf" srcId="{88554029-861C-40C3-8569-21F8375748E6}" destId="{DA619EDC-591B-4293-8C7E-7AE2AB7BB758}" srcOrd="0" destOrd="0" presId="urn:microsoft.com/office/officeart/2018/2/layout/IconVerticalSolidList"/>
    <dgm:cxn modelId="{6DB774DA-8B0D-4A0C-AABC-77D644994708}" type="presParOf" srcId="{88554029-861C-40C3-8569-21F8375748E6}" destId="{8B63BEE0-F9DB-45B8-8CC8-A5DE2015D74F}" srcOrd="1" destOrd="0" presId="urn:microsoft.com/office/officeart/2018/2/layout/IconVerticalSolidList"/>
    <dgm:cxn modelId="{CED22B8E-28C3-409B-B4C4-C715833AB539}" type="presParOf" srcId="{88554029-861C-40C3-8569-21F8375748E6}" destId="{2D40D1B9-E973-4CE6-9737-DF99FD610AC2}" srcOrd="2" destOrd="0" presId="urn:microsoft.com/office/officeart/2018/2/layout/IconVerticalSolidList"/>
    <dgm:cxn modelId="{0ADC125E-8D5C-41F5-A4A7-7DA6E6BCE5DB}" type="presParOf" srcId="{88554029-861C-40C3-8569-21F8375748E6}" destId="{25ED0F86-6E60-4E5D-BA1F-CB2EA0016051}" srcOrd="3" destOrd="0" presId="urn:microsoft.com/office/officeart/2018/2/layout/IconVerticalSolidList"/>
    <dgm:cxn modelId="{709FAB54-897D-43FE-A030-742659970358}" type="presParOf" srcId="{D425BA98-23E8-4DE7-8157-0C3B1E61A77F}" destId="{067BBAA6-73A2-40E2-9057-CF42F13C1F88}" srcOrd="5" destOrd="0" presId="urn:microsoft.com/office/officeart/2018/2/layout/IconVerticalSolidList"/>
    <dgm:cxn modelId="{0F04B1ED-C586-4FE9-BE17-36B18FA2D91B}" type="presParOf" srcId="{D425BA98-23E8-4DE7-8157-0C3B1E61A77F}" destId="{49A5267C-71D8-4037-9A90-CBBA80115BFF}" srcOrd="6" destOrd="0" presId="urn:microsoft.com/office/officeart/2018/2/layout/IconVerticalSolidList"/>
    <dgm:cxn modelId="{3D27C339-7204-4351-AF1A-9CA2146D563E}" type="presParOf" srcId="{49A5267C-71D8-4037-9A90-CBBA80115BFF}" destId="{C91B2864-71F9-43F9-8976-0BA61416EC76}" srcOrd="0" destOrd="0" presId="urn:microsoft.com/office/officeart/2018/2/layout/IconVerticalSolidList"/>
    <dgm:cxn modelId="{0A33A0E2-25EC-495C-9490-D7A6AA6AE70E}" type="presParOf" srcId="{49A5267C-71D8-4037-9A90-CBBA80115BFF}" destId="{3A904D27-F7CA-41D7-8B2C-8B28D8DE46AD}" srcOrd="1" destOrd="0" presId="urn:microsoft.com/office/officeart/2018/2/layout/IconVerticalSolidList"/>
    <dgm:cxn modelId="{71E4DE35-335C-4328-8BCF-34E42C50CDF4}" type="presParOf" srcId="{49A5267C-71D8-4037-9A90-CBBA80115BFF}" destId="{EEE03C77-535A-4970-A70A-A736CE8A0381}" srcOrd="2" destOrd="0" presId="urn:microsoft.com/office/officeart/2018/2/layout/IconVerticalSolidList"/>
    <dgm:cxn modelId="{4D67F151-1D94-4FB6-AEB8-1C704B118E9D}" type="presParOf" srcId="{49A5267C-71D8-4037-9A90-CBBA80115BFF}" destId="{9A42AA79-E1BA-4221-9FDB-FEACACC89042}" srcOrd="3" destOrd="0" presId="urn:microsoft.com/office/officeart/2018/2/layout/IconVerticalSolidList"/>
    <dgm:cxn modelId="{E4F2924B-BCAF-405D-812D-D8FA4259FDDE}" type="presParOf" srcId="{D425BA98-23E8-4DE7-8157-0C3B1E61A77F}" destId="{62AE9AF4-0B36-42DA-B2E4-A268DF368A03}" srcOrd="7" destOrd="0" presId="urn:microsoft.com/office/officeart/2018/2/layout/IconVerticalSolidList"/>
    <dgm:cxn modelId="{B297A368-AF1F-4D1C-B137-8C25403495B0}" type="presParOf" srcId="{D425BA98-23E8-4DE7-8157-0C3B1E61A77F}" destId="{94FCB696-1FE9-4CFF-A764-E22D4FDD3938}" srcOrd="8" destOrd="0" presId="urn:microsoft.com/office/officeart/2018/2/layout/IconVerticalSolidList"/>
    <dgm:cxn modelId="{FB987E40-F6D0-402D-A14D-7B2F35F48754}" type="presParOf" srcId="{94FCB696-1FE9-4CFF-A764-E22D4FDD3938}" destId="{C0322E63-9687-44F3-BE33-88145FD40DB6}" srcOrd="0" destOrd="0" presId="urn:microsoft.com/office/officeart/2018/2/layout/IconVerticalSolidList"/>
    <dgm:cxn modelId="{291F02BD-0E77-4A91-91A5-C10C5F316F19}" type="presParOf" srcId="{94FCB696-1FE9-4CFF-A764-E22D4FDD3938}" destId="{DDEA766F-635D-44B0-A5C9-6185499CA209}" srcOrd="1" destOrd="0" presId="urn:microsoft.com/office/officeart/2018/2/layout/IconVerticalSolidList"/>
    <dgm:cxn modelId="{8A3F5A32-BD63-4709-8EA7-B6CA4B89396F}" type="presParOf" srcId="{94FCB696-1FE9-4CFF-A764-E22D4FDD3938}" destId="{9B6FCC28-16E7-4537-A936-9E94ECE638A2}" srcOrd="2" destOrd="0" presId="urn:microsoft.com/office/officeart/2018/2/layout/IconVerticalSolidList"/>
    <dgm:cxn modelId="{65F78679-CCC2-47C7-82E3-2BCA26A5D6D1}" type="presParOf" srcId="{94FCB696-1FE9-4CFF-A764-E22D4FDD3938}" destId="{BD85D8EF-98D1-41DE-BCDD-EE16AFEE61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7E039-71BA-436C-B68D-AFEFB97E447B}">
      <dsp:nvSpPr>
        <dsp:cNvPr id="0" name=""/>
        <dsp:cNvSpPr/>
      </dsp:nvSpPr>
      <dsp:spPr>
        <a:xfrm>
          <a:off x="0" y="352277"/>
          <a:ext cx="5754896" cy="7335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solidFill>
                <a:schemeClr val="bg1"/>
              </a:solidFill>
              <a:latin typeface="Times New Roman"/>
              <a:cs typeface="Times"/>
            </a:rPr>
            <a:t>Employees need to be more engaged to provide ECC to customers, this will reduce </a:t>
          </a:r>
          <a:r>
            <a:rPr lang="en-US" sz="1900" b="0" i="0" u="none" strike="noStrike" kern="1200" cap="none" baseline="0" noProof="0">
              <a:solidFill>
                <a:schemeClr val="bg1"/>
              </a:solidFill>
              <a:latin typeface="Times New Roman"/>
              <a:cs typeface="Times"/>
            </a:rPr>
            <a:t>shrink and increase sales</a:t>
          </a:r>
        </a:p>
      </dsp:txBody>
      <dsp:txXfrm>
        <a:off x="35811" y="388088"/>
        <a:ext cx="5683274" cy="661968"/>
      </dsp:txXfrm>
    </dsp:sp>
    <dsp:sp modelId="{2FCDE8BE-253F-4073-880C-F95D60EAE580}">
      <dsp:nvSpPr>
        <dsp:cNvPr id="0" name=""/>
        <dsp:cNvSpPr/>
      </dsp:nvSpPr>
      <dsp:spPr>
        <a:xfrm>
          <a:off x="0" y="1140587"/>
          <a:ext cx="5754896" cy="733590"/>
        </a:xfrm>
        <a:prstGeom prst="round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a:rPr>
            <a:t>Ensuring the team members complete tasks (OOR, SAGP, </a:t>
          </a:r>
          <a:r>
            <a:rPr lang="en-US" sz="1900" kern="1200"/>
            <a:t>PERIODIC</a:t>
          </a:r>
          <a:r>
            <a:rPr lang="en-US" sz="1900" kern="1200">
              <a:latin typeface="Times New Roman"/>
              <a:cs typeface="Times"/>
            </a:rPr>
            <a:t> COUNTS)</a:t>
          </a:r>
        </a:p>
      </dsp:txBody>
      <dsp:txXfrm>
        <a:off x="35811" y="1176398"/>
        <a:ext cx="5683274" cy="661968"/>
      </dsp:txXfrm>
    </dsp:sp>
    <dsp:sp modelId="{CCF7616C-6F40-4FD8-BCEE-7555947AC8A6}">
      <dsp:nvSpPr>
        <dsp:cNvPr id="0" name=""/>
        <dsp:cNvSpPr/>
      </dsp:nvSpPr>
      <dsp:spPr>
        <a:xfrm>
          <a:off x="0" y="1928897"/>
          <a:ext cx="5754896" cy="733590"/>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a:rPr>
            <a:t>Keeping Stockrooms and red carts clean, neat and organized. (CNO)</a:t>
          </a:r>
        </a:p>
      </dsp:txBody>
      <dsp:txXfrm>
        <a:off x="35811" y="1964708"/>
        <a:ext cx="5683274" cy="661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EE706-7EDB-4D68-8618-CD30BC5D0983}">
      <dsp:nvSpPr>
        <dsp:cNvPr id="0" name=""/>
        <dsp:cNvSpPr/>
      </dsp:nvSpPr>
      <dsp:spPr>
        <a:xfrm>
          <a:off x="2766136" y="1242936"/>
          <a:ext cx="605727" cy="91440"/>
        </a:xfrm>
        <a:custGeom>
          <a:avLst/>
          <a:gdLst/>
          <a:ahLst/>
          <a:cxnLst/>
          <a:rect l="0" t="0" r="0" b="0"/>
          <a:pathLst>
            <a:path>
              <a:moveTo>
                <a:pt x="0" y="45720"/>
              </a:moveTo>
              <a:lnTo>
                <a:pt x="60572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3091" y="1285475"/>
        <a:ext cx="31816" cy="6363"/>
      </dsp:txXfrm>
    </dsp:sp>
    <dsp:sp modelId="{47F127BB-D16B-4C5F-921C-88ACF508F638}">
      <dsp:nvSpPr>
        <dsp:cNvPr id="0" name=""/>
        <dsp:cNvSpPr/>
      </dsp:nvSpPr>
      <dsp:spPr>
        <a:xfrm>
          <a:off x="1295" y="458664"/>
          <a:ext cx="2766640" cy="16599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68" tIns="142302" rIns="135568" bIns="142302" numCol="1" spcCol="1270" anchor="ctr" anchorCtr="0">
          <a:noAutofit/>
        </a:bodyPr>
        <a:lstStyle/>
        <a:p>
          <a:pPr marL="0" lvl="0" indent="0" algn="ctr" defTabSz="711200">
            <a:lnSpc>
              <a:spcPct val="90000"/>
            </a:lnSpc>
            <a:spcBef>
              <a:spcPct val="0"/>
            </a:spcBef>
            <a:spcAft>
              <a:spcPct val="35000"/>
            </a:spcAft>
            <a:buNone/>
          </a:pPr>
          <a:r>
            <a:rPr lang="en-US" sz="1600" u="sng" kern="1200"/>
            <a:t>Step 1:</a:t>
          </a:r>
          <a:r>
            <a:rPr lang="en-US" sz="1600" kern="1200"/>
            <a:t> Using the Item List function in the </a:t>
          </a:r>
          <a:r>
            <a:rPr lang="en-US" sz="1600" kern="1200">
              <a:latin typeface="Calibri Light" panose="020F0302020204030204"/>
            </a:rPr>
            <a:t>Zebra</a:t>
          </a:r>
          <a:r>
            <a:rPr lang="en-US" sz="1600" kern="1200"/>
            <a:t>, scan all the visible outs in a department. Note: Scan Quantity will be “1” for every product scanned.</a:t>
          </a:r>
          <a:endParaRPr lang="en-US" sz="1600" b="0" i="0" u="none" strike="noStrike" kern="1200" cap="none" baseline="0" noProof="0">
            <a:solidFill>
              <a:srgbClr val="010000"/>
            </a:solidFill>
            <a:latin typeface="Calibri Light"/>
            <a:cs typeface="Calibri Light"/>
          </a:endParaRPr>
        </a:p>
      </dsp:txBody>
      <dsp:txXfrm>
        <a:off x="1295" y="458664"/>
        <a:ext cx="2766640" cy="1659984"/>
      </dsp:txXfrm>
    </dsp:sp>
    <dsp:sp modelId="{8C05110D-C525-4B3A-B3BE-450AED2065D9}">
      <dsp:nvSpPr>
        <dsp:cNvPr id="0" name=""/>
        <dsp:cNvSpPr/>
      </dsp:nvSpPr>
      <dsp:spPr>
        <a:xfrm>
          <a:off x="1384616" y="2116848"/>
          <a:ext cx="3402967" cy="605727"/>
        </a:xfrm>
        <a:custGeom>
          <a:avLst/>
          <a:gdLst/>
          <a:ahLst/>
          <a:cxnLst/>
          <a:rect l="0" t="0" r="0" b="0"/>
          <a:pathLst>
            <a:path>
              <a:moveTo>
                <a:pt x="3402967" y="0"/>
              </a:moveTo>
              <a:lnTo>
                <a:pt x="3402967" y="319963"/>
              </a:lnTo>
              <a:lnTo>
                <a:pt x="0" y="319963"/>
              </a:lnTo>
              <a:lnTo>
                <a:pt x="0" y="605727"/>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9551" y="2416530"/>
        <a:ext cx="173097" cy="6363"/>
      </dsp:txXfrm>
    </dsp:sp>
    <dsp:sp modelId="{D17AA27C-18B2-4450-9BEA-62857EAC38AB}">
      <dsp:nvSpPr>
        <dsp:cNvPr id="0" name=""/>
        <dsp:cNvSpPr/>
      </dsp:nvSpPr>
      <dsp:spPr>
        <a:xfrm>
          <a:off x="3404263" y="458664"/>
          <a:ext cx="2766640" cy="1659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68" tIns="142302" rIns="135568" bIns="142302" numCol="1" spcCol="1270" anchor="ctr" anchorCtr="0">
          <a:noAutofit/>
        </a:bodyPr>
        <a:lstStyle/>
        <a:p>
          <a:pPr marL="0" lvl="0" indent="0" algn="ctr" defTabSz="711200">
            <a:lnSpc>
              <a:spcPct val="90000"/>
            </a:lnSpc>
            <a:spcBef>
              <a:spcPct val="0"/>
            </a:spcBef>
            <a:spcAft>
              <a:spcPct val="35000"/>
            </a:spcAft>
            <a:buNone/>
          </a:pPr>
          <a:r>
            <a:rPr lang="en-US" sz="1600" u="sng" kern="1200">
              <a:latin typeface="Calibri Light" panose="020F0302020204030204"/>
            </a:rPr>
            <a:t>Step</a:t>
          </a:r>
          <a:r>
            <a:rPr lang="en-US" sz="1600" u="sng" kern="1200"/>
            <a:t> 2:</a:t>
          </a:r>
          <a:r>
            <a:rPr lang="en-US" sz="1600" kern="1200"/>
            <a:t>  The total of the “System On Hand” that show  “0” will be your numerator. The grand total of the “Scan QTY” will be your denominator.</a:t>
          </a:r>
        </a:p>
      </dsp:txBody>
      <dsp:txXfrm>
        <a:off x="3404263" y="458664"/>
        <a:ext cx="2766640" cy="1659984"/>
      </dsp:txXfrm>
    </dsp:sp>
    <dsp:sp modelId="{E4704AEF-804B-4045-9E92-6E1616A74C36}">
      <dsp:nvSpPr>
        <dsp:cNvPr id="0" name=""/>
        <dsp:cNvSpPr/>
      </dsp:nvSpPr>
      <dsp:spPr>
        <a:xfrm>
          <a:off x="2766136" y="3539248"/>
          <a:ext cx="605727" cy="91440"/>
        </a:xfrm>
        <a:custGeom>
          <a:avLst/>
          <a:gdLst/>
          <a:ahLst/>
          <a:cxnLst/>
          <a:rect l="0" t="0" r="0" b="0"/>
          <a:pathLst>
            <a:path>
              <a:moveTo>
                <a:pt x="0" y="45720"/>
              </a:moveTo>
              <a:lnTo>
                <a:pt x="60572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3091" y="3581786"/>
        <a:ext cx="31816" cy="6363"/>
      </dsp:txXfrm>
    </dsp:sp>
    <dsp:sp modelId="{2BFACCB2-21E9-4D74-B8DF-EB43CCFB94A4}">
      <dsp:nvSpPr>
        <dsp:cNvPr id="0" name=""/>
        <dsp:cNvSpPr/>
      </dsp:nvSpPr>
      <dsp:spPr>
        <a:xfrm>
          <a:off x="1295" y="2754976"/>
          <a:ext cx="2766640" cy="16599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68" tIns="142302" rIns="135568" bIns="142302" numCol="1" spcCol="1270" anchor="ctr" anchorCtr="0">
          <a:noAutofit/>
        </a:bodyPr>
        <a:lstStyle/>
        <a:p>
          <a:pPr marL="0" lvl="0" indent="0" algn="ctr" defTabSz="711200">
            <a:lnSpc>
              <a:spcPct val="90000"/>
            </a:lnSpc>
            <a:spcBef>
              <a:spcPct val="0"/>
            </a:spcBef>
            <a:spcAft>
              <a:spcPct val="35000"/>
            </a:spcAft>
            <a:buNone/>
          </a:pPr>
          <a:r>
            <a:rPr lang="en-US" sz="1600" u="sng" kern="1200"/>
            <a:t>Step 3:</a:t>
          </a:r>
          <a:r>
            <a:rPr lang="en-US" sz="1600" kern="1200"/>
            <a:t> Divide the numerator by the denominator and multiply that number by 100. That percentage is your department’s outs accuracy!</a:t>
          </a:r>
        </a:p>
      </dsp:txBody>
      <dsp:txXfrm>
        <a:off x="1295" y="2754976"/>
        <a:ext cx="2766640" cy="1659984"/>
      </dsp:txXfrm>
    </dsp:sp>
    <dsp:sp modelId="{A9ACF69A-E285-4F31-BBD5-F7EF0F0A1ABE}">
      <dsp:nvSpPr>
        <dsp:cNvPr id="0" name=""/>
        <dsp:cNvSpPr/>
      </dsp:nvSpPr>
      <dsp:spPr>
        <a:xfrm>
          <a:off x="3404263" y="2754976"/>
          <a:ext cx="2766640" cy="16599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68" tIns="142302" rIns="135568" bIns="142302" numCol="1" spcCol="1270" anchor="ctr" anchorCtr="0">
          <a:noAutofit/>
        </a:bodyPr>
        <a:lstStyle/>
        <a:p>
          <a:pPr marL="0" lvl="0" indent="0" algn="ctr" defTabSz="711200">
            <a:lnSpc>
              <a:spcPct val="90000"/>
            </a:lnSpc>
            <a:spcBef>
              <a:spcPct val="0"/>
            </a:spcBef>
            <a:spcAft>
              <a:spcPct val="35000"/>
            </a:spcAft>
            <a:buNone/>
          </a:pPr>
          <a:r>
            <a:rPr lang="en-US" sz="1600" u="sng" kern="1200"/>
            <a:t>Step 4:</a:t>
          </a:r>
          <a:r>
            <a:rPr lang="en-US" sz="1600" kern="1200"/>
            <a:t> Now, you will need to pull your department, check duplicate locations and adjust your On Hands accordingly.  </a:t>
          </a:r>
        </a:p>
      </dsp:txBody>
      <dsp:txXfrm>
        <a:off x="3404263" y="2754976"/>
        <a:ext cx="2766640" cy="1659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D8795-1F75-40C8-AD24-BDD752A4B06A}">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59E72-8C25-46BF-B6DE-4767D898418B}">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6B0BB-72BD-4045-999F-06F5FC0FED7B}">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rtl="0">
            <a:lnSpc>
              <a:spcPct val="100000"/>
            </a:lnSpc>
            <a:spcBef>
              <a:spcPct val="0"/>
            </a:spcBef>
            <a:spcAft>
              <a:spcPct val="35000"/>
            </a:spcAft>
            <a:buNone/>
          </a:pPr>
          <a:r>
            <a:rPr lang="en-US" sz="1700" kern="1200">
              <a:latin typeface="Times New Roman"/>
              <a:cs typeface="Times New Roman"/>
            </a:rPr>
            <a:t>Partner up with my peers to make sure team members are properly trained to complete given tasks</a:t>
          </a:r>
          <a:r>
            <a:rPr lang="en-US" sz="1700" b="0" i="0" u="none" strike="noStrike" kern="1200" cap="none" baseline="0" noProof="0">
              <a:solidFill>
                <a:srgbClr val="010000"/>
              </a:solidFill>
              <a:latin typeface="Times New Roman"/>
              <a:cs typeface="Times New Roman"/>
            </a:rPr>
            <a:t>.</a:t>
          </a:r>
          <a:r>
            <a:rPr lang="en-US" sz="1700" b="0" i="0" u="none" strike="noStrike" kern="1200" cap="none" baseline="0" noProof="0">
              <a:latin typeface="Times New Roman"/>
              <a:cs typeface="Times New Roman"/>
            </a:rPr>
            <a:t> </a:t>
          </a:r>
        </a:p>
      </dsp:txBody>
      <dsp:txXfrm>
        <a:off x="1131174" y="4597"/>
        <a:ext cx="5382429" cy="979371"/>
      </dsp:txXfrm>
    </dsp:sp>
    <dsp:sp modelId="{680D6043-BED8-49B9-98E6-5B12C79FA638}">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164AE-7046-424A-B5D8-C52DE70D5637}">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B071B7-8467-4845-9FCC-F2F8E0792752}">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Store walks with District Manager and Asset Protection Manager on ideas and insights on how we can reduce shrink and increase sales.</a:t>
          </a:r>
        </a:p>
      </dsp:txBody>
      <dsp:txXfrm>
        <a:off x="1131174" y="1228812"/>
        <a:ext cx="5382429" cy="979371"/>
      </dsp:txXfrm>
    </dsp:sp>
    <dsp:sp modelId="{DA619EDC-591B-4293-8C7E-7AE2AB7BB758}">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3BEE0-F9DB-45B8-8CC8-A5DE2015D74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ED0F86-6E60-4E5D-BA1F-CB2EA001605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rtl="0">
            <a:lnSpc>
              <a:spcPct val="100000"/>
            </a:lnSpc>
            <a:spcBef>
              <a:spcPct val="0"/>
            </a:spcBef>
            <a:spcAft>
              <a:spcPct val="35000"/>
            </a:spcAft>
            <a:buNone/>
          </a:pPr>
          <a:r>
            <a:rPr lang="en-US" sz="1700" kern="1200">
              <a:latin typeface="Times New Roman"/>
              <a:cs typeface="Times New Roman"/>
            </a:rPr>
            <a:t>Following up with reports from the AP Dashboard and periodic counts.</a:t>
          </a:r>
        </a:p>
      </dsp:txBody>
      <dsp:txXfrm>
        <a:off x="1131174" y="2453027"/>
        <a:ext cx="5382429" cy="979371"/>
      </dsp:txXfrm>
    </dsp:sp>
    <dsp:sp modelId="{C91B2864-71F9-43F9-8976-0BA61416EC76}">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04D27-F7CA-41D7-8B2C-8B28D8DE46A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42AA79-E1BA-4221-9FDB-FEACACC89042}">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The LEAP facilitators. </a:t>
          </a:r>
        </a:p>
      </dsp:txBody>
      <dsp:txXfrm>
        <a:off x="1131174" y="3677241"/>
        <a:ext cx="5382429" cy="979371"/>
      </dsp:txXfrm>
    </dsp:sp>
    <dsp:sp modelId="{C0322E63-9687-44F3-BE33-88145FD40DB6}">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A766F-635D-44B0-A5C9-6185499CA209}">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5D8EF-98D1-41DE-BCDD-EE16AFEE6114}">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My Store Manager and ASM.</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ar parked on the side of a building&#10;&#10;Description automatically generated">
            <a:extLst>
              <a:ext uri="{FF2B5EF4-FFF2-40B4-BE49-F238E27FC236}">
                <a16:creationId xmlns:a16="http://schemas.microsoft.com/office/drawing/2014/main" id="{2E48FA12-488A-43CF-9856-7F7390C87030}"/>
              </a:ext>
            </a:extLst>
          </p:cNvPr>
          <p:cNvPicPr>
            <a:picLocks noChangeAspect="1"/>
          </p:cNvPicPr>
          <p:nvPr/>
        </p:nvPicPr>
        <p:blipFill rotWithShape="1">
          <a:blip r:embed="rId2">
            <a:alphaModFix amt="40000"/>
          </a:blip>
          <a:srcRect t="14351" b="10649"/>
          <a:stretch/>
        </p:blipFill>
        <p:spPr>
          <a:xfrm>
            <a:off x="-39412" y="-45973"/>
            <a:ext cx="12191997" cy="6857990"/>
          </a:xfrm>
          <a:prstGeom prst="rect">
            <a:avLst/>
          </a:prstGeom>
        </p:spPr>
      </p:pic>
      <p:sp>
        <p:nvSpPr>
          <p:cNvPr id="16" name="Title 15">
            <a:extLst>
              <a:ext uri="{FF2B5EF4-FFF2-40B4-BE49-F238E27FC236}">
                <a16:creationId xmlns:a16="http://schemas.microsoft.com/office/drawing/2014/main" id="{2D563BFF-8E0E-4B68-B835-4CEE97096222}"/>
              </a:ext>
            </a:extLst>
          </p:cNvPr>
          <p:cNvSpPr>
            <a:spLocks noGrp="1"/>
          </p:cNvSpPr>
          <p:nvPr>
            <p:ph type="ctrTitle"/>
          </p:nvPr>
        </p:nvSpPr>
        <p:spPr>
          <a:xfrm>
            <a:off x="3959750" y="1680291"/>
            <a:ext cx="7735426" cy="2288225"/>
          </a:xfrm>
        </p:spPr>
        <p:txBody>
          <a:bodyPr>
            <a:normAutofit/>
          </a:bodyPr>
          <a:lstStyle/>
          <a:p>
            <a:pPr algn="l"/>
            <a:r>
              <a:rPr lang="en-US" sz="5000" cap="all">
                <a:latin typeface="Impact"/>
                <a:ea typeface="+mj-lt"/>
                <a:cs typeface="+mj-lt"/>
              </a:rPr>
              <a:t>Comprehensive loss, self-service net inventory dollar adjustment </a:t>
            </a:r>
            <a:endParaRPr lang="en-US" sz="5000"/>
          </a:p>
        </p:txBody>
      </p:sp>
      <p:sp>
        <p:nvSpPr>
          <p:cNvPr id="24" name="Content Placeholder 23">
            <a:extLst>
              <a:ext uri="{FF2B5EF4-FFF2-40B4-BE49-F238E27FC236}">
                <a16:creationId xmlns:a16="http://schemas.microsoft.com/office/drawing/2014/main" id="{B291B88E-CE49-4B33-B83A-FF2573A3FF48}"/>
              </a:ext>
            </a:extLst>
          </p:cNvPr>
          <p:cNvSpPr>
            <a:spLocks noGrp="1"/>
          </p:cNvSpPr>
          <p:nvPr>
            <p:ph type="subTitle" idx="1"/>
          </p:nvPr>
        </p:nvSpPr>
        <p:spPr>
          <a:xfrm>
            <a:off x="4031311" y="3968516"/>
            <a:ext cx="7663863" cy="2795652"/>
          </a:xfrm>
        </p:spPr>
        <p:txBody>
          <a:bodyPr vert="horz" lIns="91440" tIns="45720" rIns="91440" bIns="45720" rtlCol="0" anchor="t">
            <a:normAutofit/>
          </a:bodyPr>
          <a:lstStyle/>
          <a:p>
            <a:r>
              <a:rPr lang="en-US">
                <a:latin typeface="Impact"/>
                <a:cs typeface="Times New Roman"/>
              </a:rPr>
              <a:t>At 06159</a:t>
            </a:r>
            <a:endParaRPr lang="en-US">
              <a:latin typeface="Times New Roman"/>
              <a:ea typeface="+mn-lt"/>
              <a:cs typeface="+mn-lt"/>
            </a:endParaRPr>
          </a:p>
          <a:p>
            <a:pPr algn="l"/>
            <a:r>
              <a:rPr lang="en-US">
                <a:latin typeface="Times New Roman"/>
                <a:cs typeface="Times New Roman"/>
              </a:rPr>
              <a:t>Let’s get back to BASICs and reduce shrink which will impact service and sales.</a:t>
            </a:r>
          </a:p>
          <a:p>
            <a:pPr algn="l"/>
            <a:endParaRPr lang="en-US">
              <a:latin typeface="Times New Roman"/>
              <a:cs typeface="Times New Roman"/>
            </a:endParaRPr>
          </a:p>
          <a:p>
            <a:pPr algn="l"/>
            <a:endParaRPr lang="en-US">
              <a:latin typeface="Times New Roman"/>
              <a:cs typeface="Times New Roman"/>
            </a:endParaRPr>
          </a:p>
          <a:p>
            <a:pPr algn="r"/>
            <a:r>
              <a:rPr lang="en-US">
                <a:latin typeface="Times New Roman"/>
                <a:cs typeface="Times New Roman"/>
              </a:rPr>
              <a:t>By SALMAN SHEZAD</a:t>
            </a:r>
          </a:p>
        </p:txBody>
      </p:sp>
      <p:pic>
        <p:nvPicPr>
          <p:cNvPr id="31" name="Picture 31" descr="A sign on the side of a building&#10;&#10;Description automatically generated">
            <a:extLst>
              <a:ext uri="{FF2B5EF4-FFF2-40B4-BE49-F238E27FC236}">
                <a16:creationId xmlns:a16="http://schemas.microsoft.com/office/drawing/2014/main" id="{DBB7E119-AC07-4AF9-BD7C-77462C4FC4A8}"/>
              </a:ext>
            </a:extLst>
          </p:cNvPr>
          <p:cNvPicPr>
            <a:picLocks noChangeAspect="1"/>
          </p:cNvPicPr>
          <p:nvPr/>
        </p:nvPicPr>
        <p:blipFill rotWithShape="1">
          <a:blip r:embed="rId3"/>
          <a:srcRect l="17799" r="17800" b="-2"/>
          <a:stretch/>
        </p:blipFill>
        <p:spPr>
          <a:xfrm>
            <a:off x="1612821" y="1096717"/>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ln w="63500">
            <a:solidFill>
              <a:schemeClr val="tx1">
                <a:alpha val="80000"/>
              </a:schemeClr>
            </a:solidFill>
          </a:ln>
        </p:spPr>
      </p:pic>
      <p:sp>
        <p:nvSpPr>
          <p:cNvPr id="70"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041784" y="2011088"/>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4" name="Picture 4" descr="A picture containing drawing&#10;&#10;Description automatically generated">
            <a:extLst>
              <a:ext uri="{FF2B5EF4-FFF2-40B4-BE49-F238E27FC236}">
                <a16:creationId xmlns:a16="http://schemas.microsoft.com/office/drawing/2014/main" id="{A9A76505-0ABC-4AE5-B278-7FDE0016F601}"/>
              </a:ext>
            </a:extLst>
          </p:cNvPr>
          <p:cNvPicPr>
            <a:picLocks noChangeAspect="1"/>
          </p:cNvPicPr>
          <p:nvPr/>
        </p:nvPicPr>
        <p:blipFill>
          <a:blip r:embed="rId4"/>
          <a:stretch>
            <a:fillRect/>
          </a:stretch>
        </p:blipFill>
        <p:spPr>
          <a:xfrm>
            <a:off x="642013" y="694810"/>
            <a:ext cx="1343025" cy="11811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indoor, truck, sitting, building&#10;&#10;Description automatically generated">
            <a:extLst>
              <a:ext uri="{FF2B5EF4-FFF2-40B4-BE49-F238E27FC236}">
                <a16:creationId xmlns:a16="http://schemas.microsoft.com/office/drawing/2014/main" id="{1EAB2D7D-F330-4E8B-82CB-9988C07FC3F9}"/>
              </a:ext>
            </a:extLst>
          </p:cNvPr>
          <p:cNvPicPr>
            <a:picLocks noGrp="1" noChangeAspect="1"/>
          </p:cNvPicPr>
          <p:nvPr>
            <p:ph idx="1"/>
          </p:nvPr>
        </p:nvPicPr>
        <p:blipFill rotWithShape="1">
          <a:blip r:embed="rId2">
            <a:alphaModFix amt="5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D684EC4E-61D6-4885-8E3D-19E30640F751}"/>
              </a:ext>
            </a:extLst>
          </p:cNvPr>
          <p:cNvSpPr>
            <a:spLocks noGrp="1"/>
          </p:cNvSpPr>
          <p:nvPr>
            <p:ph type="title"/>
          </p:nvPr>
        </p:nvSpPr>
        <p:spPr>
          <a:xfrm>
            <a:off x="1524000" y="1122362"/>
            <a:ext cx="9144000" cy="2900518"/>
          </a:xfrm>
          <a:prstGeom prst="ellipse">
            <a:avLst/>
          </a:prstGeom>
        </p:spPr>
        <p:txBody>
          <a:bodyPr vert="horz" lIns="91440" tIns="45720" rIns="91440" bIns="45720" rtlCol="0" anchor="b">
            <a:normAutofit/>
          </a:bodyPr>
          <a:lstStyle/>
          <a:p>
            <a:pPr algn="ctr"/>
            <a:r>
              <a:rPr lang="en-US" sz="6000">
                <a:solidFill>
                  <a:srgbClr val="FFFFFF"/>
                </a:solidFill>
                <a:latin typeface="Impact"/>
              </a:rPr>
              <a:t>BEFORE </a:t>
            </a:r>
          </a:p>
        </p:txBody>
      </p:sp>
    </p:spTree>
    <p:extLst>
      <p:ext uri="{BB962C8B-B14F-4D97-AF65-F5344CB8AC3E}">
        <p14:creationId xmlns:p14="http://schemas.microsoft.com/office/powerpoint/2010/main" val="185024104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69CC5-2BB1-4334-809C-9BF9020379F2}"/>
              </a:ext>
            </a:extLst>
          </p:cNvPr>
          <p:cNvSpPr>
            <a:spLocks noGrp="1"/>
          </p:cNvSpPr>
          <p:nvPr>
            <p:ph type="title"/>
          </p:nvPr>
        </p:nvSpPr>
        <p:spPr>
          <a:xfrm>
            <a:off x="517889" y="4883544"/>
            <a:ext cx="3876086" cy="1556907"/>
          </a:xfrm>
        </p:spPr>
        <p:txBody>
          <a:bodyPr anchor="ctr">
            <a:normAutofit/>
          </a:bodyPr>
          <a:lstStyle/>
          <a:p>
            <a:r>
              <a:rPr lang="en-US" sz="3200">
                <a:latin typeface="Impact"/>
                <a:cs typeface="Calibri Light"/>
              </a:rPr>
              <a:t>Overall Results </a:t>
            </a:r>
            <a:endParaRPr lang="en-US" sz="3200">
              <a:latin typeface="Impact"/>
            </a:endParaRPr>
          </a:p>
        </p:txBody>
      </p:sp>
      <p:sp>
        <p:nvSpPr>
          <p:cNvPr id="76" name="Rectangle 7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library, computer&#10;&#10;Description automatically generated">
            <a:extLst>
              <a:ext uri="{FF2B5EF4-FFF2-40B4-BE49-F238E27FC236}">
                <a16:creationId xmlns:a16="http://schemas.microsoft.com/office/drawing/2014/main" id="{63ABEDBC-69BE-4677-BFE0-37F8E6413B32}"/>
              </a:ext>
            </a:extLst>
          </p:cNvPr>
          <p:cNvPicPr>
            <a:picLocks noChangeAspect="1"/>
          </p:cNvPicPr>
          <p:nvPr/>
        </p:nvPicPr>
        <p:blipFill rotWithShape="1">
          <a:blip r:embed="rId2"/>
          <a:srcRect t="8877" b="3356"/>
          <a:stretch/>
        </p:blipFill>
        <p:spPr>
          <a:xfrm>
            <a:off x="959205" y="364142"/>
            <a:ext cx="10369645" cy="3867993"/>
          </a:xfrm>
          <a:prstGeom prst="rect">
            <a:avLst/>
          </a:prstGeom>
        </p:spPr>
      </p:pic>
      <p:sp>
        <p:nvSpPr>
          <p:cNvPr id="80" name="Rectangle 7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D81552-BF38-4577-AE24-9A4B52CE29DA}"/>
              </a:ext>
            </a:extLst>
          </p:cNvPr>
          <p:cNvSpPr>
            <a:spLocks noGrp="1"/>
          </p:cNvSpPr>
          <p:nvPr>
            <p:ph idx="1"/>
          </p:nvPr>
        </p:nvSpPr>
        <p:spPr>
          <a:xfrm>
            <a:off x="5162719" y="4883544"/>
            <a:ext cx="6586915" cy="1556907"/>
          </a:xfrm>
        </p:spPr>
        <p:txBody>
          <a:bodyPr vert="horz" lIns="91440" tIns="45720" rIns="91440" bIns="45720" rtlCol="0" anchor="ctr">
            <a:normAutofit/>
          </a:bodyPr>
          <a:lstStyle/>
          <a:p>
            <a:pPr marL="0" indent="0">
              <a:buNone/>
            </a:pPr>
            <a:r>
              <a:rPr lang="en-US" sz="1700">
                <a:latin typeface="Times New Roman"/>
                <a:cs typeface="Calibri"/>
              </a:rPr>
              <a:t>As a result of my project I gained a lot of ideas and insights about shrink in my store. I was able to coach and develop my team with the help of my fellow peers and leaders, but there is a lot more that needs to be done, like continuing to train team members to be more engaged to provide ECC to every customer that can help reduce shrink and in turn increase sales. </a:t>
            </a:r>
            <a:endParaRPr lang="en-US" sz="1700">
              <a:cs typeface="Calibri" panose="020F0502020204030204"/>
            </a:endParaRPr>
          </a:p>
        </p:txBody>
      </p:sp>
      <p:pic>
        <p:nvPicPr>
          <p:cNvPr id="5" name="Picture 6" descr="A picture containing drawing, food&#10;&#10;Description automatically generated">
            <a:extLst>
              <a:ext uri="{FF2B5EF4-FFF2-40B4-BE49-F238E27FC236}">
                <a16:creationId xmlns:a16="http://schemas.microsoft.com/office/drawing/2014/main" id="{29AE74A7-8ECC-40DA-B219-EF8A4E92CDE3}"/>
              </a:ext>
            </a:extLst>
          </p:cNvPr>
          <p:cNvPicPr>
            <a:picLocks noChangeAspect="1"/>
          </p:cNvPicPr>
          <p:nvPr/>
        </p:nvPicPr>
        <p:blipFill>
          <a:blip r:embed="rId3"/>
          <a:stretch>
            <a:fillRect/>
          </a:stretch>
        </p:blipFill>
        <p:spPr>
          <a:xfrm>
            <a:off x="2498" y="6047477"/>
            <a:ext cx="2743200" cy="807667"/>
          </a:xfrm>
          <a:prstGeom prst="rect">
            <a:avLst/>
          </a:prstGeom>
        </p:spPr>
      </p:pic>
      <p:sp>
        <p:nvSpPr>
          <p:cNvPr id="8" name="TextBox 7">
            <a:extLst>
              <a:ext uri="{FF2B5EF4-FFF2-40B4-BE49-F238E27FC236}">
                <a16:creationId xmlns:a16="http://schemas.microsoft.com/office/drawing/2014/main" id="{275A89F1-EA99-4961-8205-A49966BEBAB1}"/>
              </a:ext>
            </a:extLst>
          </p:cNvPr>
          <p:cNvSpPr txBox="1"/>
          <p:nvPr/>
        </p:nvSpPr>
        <p:spPr>
          <a:xfrm>
            <a:off x="4124794" y="876924"/>
            <a:ext cx="29055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FFFFFF"/>
                </a:solidFill>
                <a:latin typeface="Impact"/>
              </a:rPr>
              <a:t>AFTER</a:t>
            </a:r>
          </a:p>
        </p:txBody>
      </p:sp>
    </p:spTree>
    <p:extLst>
      <p:ext uri="{BB962C8B-B14F-4D97-AF65-F5344CB8AC3E}">
        <p14:creationId xmlns:p14="http://schemas.microsoft.com/office/powerpoint/2010/main" val="36843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C276B-F1DD-46A4-9F5E-28D255FA3D1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latin typeface="Impact"/>
              </a:rPr>
              <a:t>Trend Report </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CBA1B0D4-9397-4AEB-8003-A99845B3D4A5}"/>
              </a:ext>
            </a:extLst>
          </p:cNvPr>
          <p:cNvPicPr>
            <a:picLocks noGrp="1" noChangeAspect="1"/>
          </p:cNvPicPr>
          <p:nvPr>
            <p:ph idx="1"/>
          </p:nvPr>
        </p:nvPicPr>
        <p:blipFill rotWithShape="1">
          <a:blip r:embed="rId2"/>
          <a:srcRect l="2692" r="25778" b="-1"/>
          <a:stretch/>
        </p:blipFill>
        <p:spPr>
          <a:xfrm>
            <a:off x="545238" y="858525"/>
            <a:ext cx="7608304" cy="5211906"/>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A picture containing drawing, food&#10;&#10;Description automatically generated">
            <a:extLst>
              <a:ext uri="{FF2B5EF4-FFF2-40B4-BE49-F238E27FC236}">
                <a16:creationId xmlns:a16="http://schemas.microsoft.com/office/drawing/2014/main" id="{48101C15-60BB-4BB6-AF5D-8877C15399C2}"/>
              </a:ext>
            </a:extLst>
          </p:cNvPr>
          <p:cNvPicPr>
            <a:picLocks noChangeAspect="1"/>
          </p:cNvPicPr>
          <p:nvPr/>
        </p:nvPicPr>
        <p:blipFill>
          <a:blip r:embed="rId3"/>
          <a:stretch>
            <a:fillRect/>
          </a:stretch>
        </p:blipFill>
        <p:spPr>
          <a:xfrm>
            <a:off x="2498" y="6047477"/>
            <a:ext cx="2743200" cy="807667"/>
          </a:xfrm>
          <a:prstGeom prst="rect">
            <a:avLst/>
          </a:prstGeom>
        </p:spPr>
      </p:pic>
    </p:spTree>
    <p:extLst>
      <p:ext uri="{BB962C8B-B14F-4D97-AF65-F5344CB8AC3E}">
        <p14:creationId xmlns:p14="http://schemas.microsoft.com/office/powerpoint/2010/main" val="257188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434C-29D6-4FE2-AC76-9FFFA555486E}"/>
              </a:ext>
            </a:extLst>
          </p:cNvPr>
          <p:cNvSpPr>
            <a:spLocks noGrp="1"/>
          </p:cNvSpPr>
          <p:nvPr>
            <p:ph type="title"/>
          </p:nvPr>
        </p:nvSpPr>
        <p:spPr/>
        <p:txBody>
          <a:bodyPr/>
          <a:lstStyle/>
          <a:p>
            <a:pPr algn="ctr"/>
            <a:r>
              <a:rPr lang="en-US">
                <a:latin typeface="Impact"/>
                <a:cs typeface="Calibri Light"/>
              </a:rPr>
              <a:t>SS Adjustment Results </a:t>
            </a:r>
            <a:endParaRPr lang="en-US">
              <a:latin typeface="Impact"/>
            </a:endParaRPr>
          </a:p>
        </p:txBody>
      </p:sp>
      <p:sp>
        <p:nvSpPr>
          <p:cNvPr id="3" name="Content Placeholder 2">
            <a:extLst>
              <a:ext uri="{FF2B5EF4-FFF2-40B4-BE49-F238E27FC236}">
                <a16:creationId xmlns:a16="http://schemas.microsoft.com/office/drawing/2014/main" id="{F2BE07F4-A9DA-4A0B-9173-78C536252E4D}"/>
              </a:ext>
            </a:extLst>
          </p:cNvPr>
          <p:cNvSpPr>
            <a:spLocks noGrp="1"/>
          </p:cNvSpPr>
          <p:nvPr>
            <p:ph idx="1"/>
          </p:nvPr>
        </p:nvSpPr>
        <p:spPr/>
        <p:txBody>
          <a:bodyPr vert="horz" lIns="91440" tIns="45720" rIns="91440" bIns="45720" rtlCol="0" anchor="t">
            <a:normAutofit/>
          </a:bodyPr>
          <a:lstStyle/>
          <a:p>
            <a:pPr marL="0" indent="0">
              <a:buNone/>
            </a:pPr>
            <a:r>
              <a:rPr lang="en-US">
                <a:latin typeface="Times New Roman"/>
                <a:cs typeface="Calibri"/>
              </a:rPr>
              <a:t>The Project Goal - </a:t>
            </a:r>
            <a:r>
              <a:rPr lang="en-US">
                <a:latin typeface="Times New Roman"/>
                <a:cs typeface="Times New Roman"/>
              </a:rPr>
              <a:t>My goal is to reduce that from </a:t>
            </a:r>
            <a:r>
              <a:rPr lang="en-US" b="1">
                <a:latin typeface="Times New Roman"/>
                <a:cs typeface="Times New Roman"/>
              </a:rPr>
              <a:t>$ – 7,600</a:t>
            </a:r>
            <a:r>
              <a:rPr lang="en-US">
                <a:latin typeface="Times New Roman"/>
                <a:cs typeface="Times New Roman"/>
              </a:rPr>
              <a:t> to</a:t>
            </a:r>
            <a:endParaRPr lang="en-US">
              <a:ea typeface="+mn-lt"/>
              <a:cs typeface="+mn-lt"/>
            </a:endParaRPr>
          </a:p>
          <a:p>
            <a:pPr marL="0" indent="0">
              <a:buNone/>
            </a:pPr>
            <a:r>
              <a:rPr lang="en-US" b="1">
                <a:latin typeface="Times New Roman"/>
                <a:cs typeface="Times New Roman"/>
              </a:rPr>
              <a:t>$ -5,000</a:t>
            </a:r>
            <a:endParaRPr lang="en-US"/>
          </a:p>
          <a:p>
            <a:pPr marL="0" indent="0">
              <a:buNone/>
            </a:pPr>
            <a:endParaRPr lang="en-US">
              <a:latin typeface="Times New Roman"/>
              <a:cs typeface="Calibri"/>
            </a:endParaRPr>
          </a:p>
          <a:p>
            <a:pPr marL="0" indent="0">
              <a:buNone/>
            </a:pPr>
            <a:endParaRPr lang="en-US">
              <a:latin typeface="Times New Roman"/>
              <a:cs typeface="Calibri"/>
            </a:endParaRPr>
          </a:p>
          <a:p>
            <a:pPr marL="0" indent="0">
              <a:buNone/>
            </a:pPr>
            <a:r>
              <a:rPr lang="en-US">
                <a:latin typeface="Times New Roman"/>
                <a:cs typeface="Calibri"/>
              </a:rPr>
              <a:t>The Project Results - I was able to reach my goal to </a:t>
            </a:r>
            <a:r>
              <a:rPr lang="en-US" b="1">
                <a:latin typeface="Times New Roman"/>
                <a:cs typeface="Calibri"/>
              </a:rPr>
              <a:t>$ - 3,400</a:t>
            </a:r>
            <a:r>
              <a:rPr lang="en-US">
                <a:latin typeface="Times New Roman"/>
                <a:cs typeface="Calibri"/>
              </a:rPr>
              <a:t> as of </a:t>
            </a:r>
            <a:r>
              <a:rPr lang="en-US" b="1">
                <a:latin typeface="Times New Roman"/>
                <a:cs typeface="Calibri"/>
              </a:rPr>
              <a:t>Oct 27, 2020</a:t>
            </a:r>
          </a:p>
        </p:txBody>
      </p:sp>
      <p:pic>
        <p:nvPicPr>
          <p:cNvPr id="7" name="Picture 6" descr="A picture containing drawing, food&#10;&#10;Description automatically generated">
            <a:extLst>
              <a:ext uri="{FF2B5EF4-FFF2-40B4-BE49-F238E27FC236}">
                <a16:creationId xmlns:a16="http://schemas.microsoft.com/office/drawing/2014/main" id="{9BE96BF3-B599-4874-8A6D-8D9C254E214A}"/>
              </a:ext>
            </a:extLst>
          </p:cNvPr>
          <p:cNvPicPr>
            <a:picLocks noChangeAspect="1"/>
          </p:cNvPicPr>
          <p:nvPr/>
        </p:nvPicPr>
        <p:blipFill>
          <a:blip r:embed="rId2"/>
          <a:stretch>
            <a:fillRect/>
          </a:stretch>
        </p:blipFill>
        <p:spPr>
          <a:xfrm>
            <a:off x="2498" y="6047477"/>
            <a:ext cx="2743200" cy="807667"/>
          </a:xfrm>
          <a:prstGeom prst="rect">
            <a:avLst/>
          </a:prstGeom>
        </p:spPr>
      </p:pic>
    </p:spTree>
    <p:extLst>
      <p:ext uri="{BB962C8B-B14F-4D97-AF65-F5344CB8AC3E}">
        <p14:creationId xmlns:p14="http://schemas.microsoft.com/office/powerpoint/2010/main" val="106411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E2234C-3462-49E6-86DD-4FF951E64AC7}"/>
              </a:ext>
            </a:extLst>
          </p:cNvPr>
          <p:cNvSpPr>
            <a:spLocks noGrp="1"/>
          </p:cNvSpPr>
          <p:nvPr>
            <p:ph type="title"/>
          </p:nvPr>
        </p:nvSpPr>
        <p:spPr>
          <a:xfrm>
            <a:off x="863029" y="1012004"/>
            <a:ext cx="3416158" cy="4795408"/>
          </a:xfrm>
        </p:spPr>
        <p:txBody>
          <a:bodyPr>
            <a:normAutofit/>
          </a:bodyPr>
          <a:lstStyle/>
          <a:p>
            <a:r>
              <a:rPr lang="en-US" cap="all">
                <a:solidFill>
                  <a:srgbClr val="FFFFFF"/>
                </a:solidFill>
                <a:latin typeface="Impact"/>
                <a:ea typeface="+mj-lt"/>
                <a:cs typeface="+mj-lt"/>
              </a:rPr>
              <a:t>Resources</a:t>
            </a:r>
            <a:endParaRPr lang="en-US">
              <a:solidFill>
                <a:srgbClr val="FFFFFF"/>
              </a:solidFill>
              <a:latin typeface="Impact"/>
            </a:endParaRPr>
          </a:p>
        </p:txBody>
      </p:sp>
      <p:graphicFrame>
        <p:nvGraphicFramePr>
          <p:cNvPr id="5" name="Content Placeholder 2">
            <a:extLst>
              <a:ext uri="{FF2B5EF4-FFF2-40B4-BE49-F238E27FC236}">
                <a16:creationId xmlns:a16="http://schemas.microsoft.com/office/drawing/2014/main" id="{96D0229C-2F37-4212-BAAE-46C151CCA3E4}"/>
              </a:ext>
            </a:extLst>
          </p:cNvPr>
          <p:cNvGraphicFramePr>
            <a:graphicFrameLocks noGrp="1"/>
          </p:cNvGraphicFramePr>
          <p:nvPr>
            <p:ph idx="1"/>
            <p:extLst>
              <p:ext uri="{D42A27DB-BD31-4B8C-83A1-F6EECF244321}">
                <p14:modId xmlns:p14="http://schemas.microsoft.com/office/powerpoint/2010/main" val="1997338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Picture 6" descr="A picture containing drawing, food&#10;&#10;Description automatically generated">
            <a:extLst>
              <a:ext uri="{FF2B5EF4-FFF2-40B4-BE49-F238E27FC236}">
                <a16:creationId xmlns:a16="http://schemas.microsoft.com/office/drawing/2014/main" id="{948A99DE-5ADA-4E56-8C8F-0B07DBFA727D}"/>
              </a:ext>
            </a:extLst>
          </p:cNvPr>
          <p:cNvPicPr>
            <a:picLocks noChangeAspect="1"/>
          </p:cNvPicPr>
          <p:nvPr/>
        </p:nvPicPr>
        <p:blipFill>
          <a:blip r:embed="rId7"/>
          <a:stretch>
            <a:fillRect/>
          </a:stretch>
        </p:blipFill>
        <p:spPr>
          <a:xfrm>
            <a:off x="2498" y="6047477"/>
            <a:ext cx="2743200" cy="807667"/>
          </a:xfrm>
          <a:prstGeom prst="rect">
            <a:avLst/>
          </a:prstGeom>
        </p:spPr>
      </p:pic>
    </p:spTree>
    <p:extLst>
      <p:ext uri="{BB962C8B-B14F-4D97-AF65-F5344CB8AC3E}">
        <p14:creationId xmlns:p14="http://schemas.microsoft.com/office/powerpoint/2010/main" val="206533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3073-8E26-4AD9-A1EB-84D2B5EA525A}"/>
              </a:ext>
            </a:extLst>
          </p:cNvPr>
          <p:cNvSpPr>
            <a:spLocks noGrp="1"/>
          </p:cNvSpPr>
          <p:nvPr>
            <p:ph type="title"/>
          </p:nvPr>
        </p:nvSpPr>
        <p:spPr/>
        <p:txBody>
          <a:bodyPr/>
          <a:lstStyle/>
          <a:p>
            <a:pPr algn="ctr"/>
            <a:r>
              <a:rPr lang="en-US">
                <a:latin typeface="Impact"/>
                <a:cs typeface="Calibri Light"/>
              </a:rPr>
              <a:t>Project Benefits</a:t>
            </a:r>
            <a:endParaRPr lang="en-US">
              <a:latin typeface="Impact"/>
            </a:endParaRPr>
          </a:p>
        </p:txBody>
      </p:sp>
      <p:sp>
        <p:nvSpPr>
          <p:cNvPr id="4" name="Text Placeholder 3">
            <a:extLst>
              <a:ext uri="{FF2B5EF4-FFF2-40B4-BE49-F238E27FC236}">
                <a16:creationId xmlns:a16="http://schemas.microsoft.com/office/drawing/2014/main" id="{A861FDC2-A093-4312-B3AB-B11E830371AA}"/>
              </a:ext>
            </a:extLst>
          </p:cNvPr>
          <p:cNvSpPr>
            <a:spLocks noGrp="1"/>
          </p:cNvSpPr>
          <p:nvPr>
            <p:ph type="body" idx="1"/>
          </p:nvPr>
        </p:nvSpPr>
        <p:spPr>
          <a:xfrm>
            <a:off x="747822" y="1431542"/>
            <a:ext cx="5157787" cy="823912"/>
          </a:xfrm>
        </p:spPr>
        <p:txBody>
          <a:bodyPr>
            <a:normAutofit/>
          </a:bodyPr>
          <a:lstStyle/>
          <a:p>
            <a:pPr algn="ctr"/>
            <a:r>
              <a:rPr lang="en-US" sz="3200" u="sng">
                <a:cs typeface="Calibri"/>
              </a:rPr>
              <a:t>What I learned:</a:t>
            </a:r>
          </a:p>
        </p:txBody>
      </p:sp>
      <p:sp>
        <p:nvSpPr>
          <p:cNvPr id="3" name="Content Placeholder 2">
            <a:extLst>
              <a:ext uri="{FF2B5EF4-FFF2-40B4-BE49-F238E27FC236}">
                <a16:creationId xmlns:a16="http://schemas.microsoft.com/office/drawing/2014/main" id="{ECD4E88E-2E9E-44FD-869F-23FCA384AA09}"/>
              </a:ext>
            </a:extLst>
          </p:cNvPr>
          <p:cNvSpPr>
            <a:spLocks noGrp="1"/>
          </p:cNvSpPr>
          <p:nvPr>
            <p:ph sz="half" idx="2"/>
          </p:nvPr>
        </p:nvSpPr>
        <p:spPr/>
        <p:txBody>
          <a:bodyPr vert="horz" lIns="91440" tIns="45720" rIns="91440" bIns="45720" rtlCol="0" anchor="t">
            <a:noAutofit/>
          </a:bodyPr>
          <a:lstStyle/>
          <a:p>
            <a:r>
              <a:rPr lang="en-US" sz="1800">
                <a:ea typeface="+mn-lt"/>
                <a:cs typeface="+mn-lt"/>
              </a:rPr>
              <a:t>Proper planning prevents poor performance – strategic planning and time management are key;</a:t>
            </a:r>
            <a:endParaRPr lang="en-US" sz="1800">
              <a:cs typeface="Calibri" panose="020F0502020204030204"/>
            </a:endParaRPr>
          </a:p>
          <a:p>
            <a:r>
              <a:rPr lang="en-US" sz="1800">
                <a:ea typeface="+mn-lt"/>
                <a:cs typeface="+mn-lt"/>
              </a:rPr>
              <a:t>Training, providing feedback, and coaching make for an engaged, accountable team;</a:t>
            </a:r>
            <a:endParaRPr lang="en-US" sz="1800">
              <a:cs typeface="Calibri"/>
            </a:endParaRPr>
          </a:p>
          <a:p>
            <a:r>
              <a:rPr lang="en-US" sz="1800">
                <a:ea typeface="+mn-lt"/>
                <a:cs typeface="+mn-lt"/>
              </a:rPr>
              <a:t>Praise goes a long way;</a:t>
            </a:r>
            <a:endParaRPr lang="en-US" sz="1800">
              <a:cs typeface="Calibri"/>
            </a:endParaRPr>
          </a:p>
          <a:p>
            <a:r>
              <a:rPr lang="en-US" sz="1800">
                <a:ea typeface="+mn-lt"/>
                <a:cs typeface="+mn-lt"/>
              </a:rPr>
              <a:t>Employees like to help each other and feel like they are valued at both personal and professional level; </a:t>
            </a:r>
            <a:endParaRPr lang="en-US" sz="1800">
              <a:cs typeface="Calibri"/>
            </a:endParaRPr>
          </a:p>
          <a:p>
            <a:r>
              <a:rPr lang="en-US" sz="1800">
                <a:ea typeface="+mn-lt"/>
                <a:cs typeface="+mn-lt"/>
              </a:rPr>
              <a:t>Have learned  how to effectively read the metrics and translate them into behaviors that impact them.</a:t>
            </a:r>
            <a:endParaRPr lang="en-US" sz="1800">
              <a:cs typeface="Calibri"/>
            </a:endParaRPr>
          </a:p>
          <a:p>
            <a:pPr marL="0" indent="0">
              <a:buNone/>
            </a:pPr>
            <a:endParaRPr lang="en-US" sz="1800">
              <a:cs typeface="Calibri"/>
            </a:endParaRPr>
          </a:p>
        </p:txBody>
      </p:sp>
      <p:sp>
        <p:nvSpPr>
          <p:cNvPr id="5" name="Text Placeholder 4">
            <a:extLst>
              <a:ext uri="{FF2B5EF4-FFF2-40B4-BE49-F238E27FC236}">
                <a16:creationId xmlns:a16="http://schemas.microsoft.com/office/drawing/2014/main" id="{6B7CDE04-3E3D-4225-8FF7-C8B761E72AA5}"/>
              </a:ext>
            </a:extLst>
          </p:cNvPr>
          <p:cNvSpPr>
            <a:spLocks noGrp="1"/>
          </p:cNvSpPr>
          <p:nvPr>
            <p:ph type="body" sz="quarter" idx="3"/>
          </p:nvPr>
        </p:nvSpPr>
        <p:spPr>
          <a:xfrm>
            <a:off x="6172200" y="1392129"/>
            <a:ext cx="5183188" cy="823912"/>
          </a:xfrm>
        </p:spPr>
        <p:txBody>
          <a:bodyPr>
            <a:normAutofit/>
          </a:bodyPr>
          <a:lstStyle/>
          <a:p>
            <a:pPr algn="ctr"/>
            <a:r>
              <a:rPr lang="en-US" sz="3200" u="sng">
                <a:cs typeface="Calibri"/>
              </a:rPr>
              <a:t>What I was able to teach:</a:t>
            </a:r>
          </a:p>
        </p:txBody>
      </p:sp>
      <p:sp>
        <p:nvSpPr>
          <p:cNvPr id="6" name="Content Placeholder 5">
            <a:extLst>
              <a:ext uri="{FF2B5EF4-FFF2-40B4-BE49-F238E27FC236}">
                <a16:creationId xmlns:a16="http://schemas.microsoft.com/office/drawing/2014/main" id="{ECB8F131-398C-4B4C-B319-C38B1B648C90}"/>
              </a:ext>
            </a:extLst>
          </p:cNvPr>
          <p:cNvSpPr>
            <a:spLocks noGrp="1"/>
          </p:cNvSpPr>
          <p:nvPr>
            <p:ph sz="quarter" idx="4"/>
          </p:nvPr>
        </p:nvSpPr>
        <p:spPr/>
        <p:txBody>
          <a:bodyPr vert="horz" lIns="91440" tIns="45720" rIns="91440" bIns="45720" rtlCol="0" anchor="t">
            <a:noAutofit/>
          </a:bodyPr>
          <a:lstStyle/>
          <a:p>
            <a:r>
              <a:rPr lang="en-US" sz="1800">
                <a:ea typeface="+mn-lt"/>
                <a:cs typeface="+mn-lt"/>
              </a:rPr>
              <a:t>How to properly perform all steps in SAGP;</a:t>
            </a:r>
            <a:endParaRPr lang="en-US" sz="1800">
              <a:cs typeface="Calibri"/>
            </a:endParaRPr>
          </a:p>
          <a:p>
            <a:r>
              <a:rPr lang="en-US" sz="1800">
                <a:ea typeface="+mn-lt"/>
                <a:cs typeface="+mn-lt"/>
              </a:rPr>
              <a:t>The what and whys behind company initiatives like concentrating on comprehensive loss;</a:t>
            </a:r>
            <a:endParaRPr lang="en-US" sz="1800">
              <a:cs typeface="Calibri"/>
            </a:endParaRPr>
          </a:p>
          <a:p>
            <a:r>
              <a:rPr lang="en-US" sz="1800">
                <a:ea typeface="+mn-lt"/>
                <a:cs typeface="+mn-lt"/>
              </a:rPr>
              <a:t>How to locate high shrink items, and limit them on shelf; </a:t>
            </a:r>
            <a:endParaRPr lang="en-US" sz="1800">
              <a:cs typeface="Calibri"/>
            </a:endParaRPr>
          </a:p>
          <a:p>
            <a:r>
              <a:rPr lang="en-US" sz="1800">
                <a:ea typeface="+mn-lt"/>
                <a:cs typeface="+mn-lt"/>
              </a:rPr>
              <a:t>Sections detailing, and higher expectations in regards with department limitations;</a:t>
            </a:r>
            <a:endParaRPr lang="en-US" sz="1800">
              <a:cs typeface="Calibri"/>
            </a:endParaRPr>
          </a:p>
          <a:p>
            <a:r>
              <a:rPr lang="en-US" sz="1800">
                <a:ea typeface="+mn-lt"/>
                <a:cs typeface="+mn-lt"/>
              </a:rPr>
              <a:t>The importance of teamwork, inspiring and winning together.</a:t>
            </a:r>
            <a:endParaRPr lang="en-US" sz="1800">
              <a:cs typeface="Calibri"/>
            </a:endParaRPr>
          </a:p>
          <a:p>
            <a:pPr marL="0" indent="0">
              <a:buNone/>
            </a:pPr>
            <a:endParaRPr lang="en-US" sz="1800">
              <a:cs typeface="Calibri"/>
            </a:endParaRPr>
          </a:p>
        </p:txBody>
      </p:sp>
      <p:pic>
        <p:nvPicPr>
          <p:cNvPr id="10" name="Picture 6" descr="A picture containing drawing, food&#10;&#10;Description automatically generated">
            <a:extLst>
              <a:ext uri="{FF2B5EF4-FFF2-40B4-BE49-F238E27FC236}">
                <a16:creationId xmlns:a16="http://schemas.microsoft.com/office/drawing/2014/main" id="{385A6EC2-63A9-4460-96C2-9D1D17E0506F}"/>
              </a:ext>
            </a:extLst>
          </p:cNvPr>
          <p:cNvPicPr>
            <a:picLocks noChangeAspect="1"/>
          </p:cNvPicPr>
          <p:nvPr/>
        </p:nvPicPr>
        <p:blipFill>
          <a:blip r:embed="rId2"/>
          <a:stretch>
            <a:fillRect/>
          </a:stretch>
        </p:blipFill>
        <p:spPr>
          <a:xfrm>
            <a:off x="2498" y="6047477"/>
            <a:ext cx="2743200" cy="807667"/>
          </a:xfrm>
          <a:prstGeom prst="rect">
            <a:avLst/>
          </a:prstGeom>
        </p:spPr>
      </p:pic>
    </p:spTree>
    <p:extLst>
      <p:ext uri="{BB962C8B-B14F-4D97-AF65-F5344CB8AC3E}">
        <p14:creationId xmlns:p14="http://schemas.microsoft.com/office/powerpoint/2010/main" val="231345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F9FFAB1-3996-45BC-B933-9684F50C189A}"/>
              </a:ext>
            </a:extLst>
          </p:cNvPr>
          <p:cNvSpPr>
            <a:spLocks noGrp="1"/>
          </p:cNvSpPr>
          <p:nvPr>
            <p:ph type="title"/>
          </p:nvPr>
        </p:nvSpPr>
        <p:spPr>
          <a:xfrm>
            <a:off x="1047280" y="759805"/>
            <a:ext cx="10306520" cy="1325563"/>
          </a:xfrm>
        </p:spPr>
        <p:txBody>
          <a:bodyPr>
            <a:normAutofit/>
          </a:bodyPr>
          <a:lstStyle/>
          <a:p>
            <a:r>
              <a:rPr lang="en-US" sz="4000" cap="all">
                <a:solidFill>
                  <a:srgbClr val="FFFFFF"/>
                </a:solidFill>
                <a:latin typeface="Impact"/>
                <a:ea typeface="+mj-lt"/>
                <a:cs typeface="+mj-lt"/>
              </a:rPr>
              <a:t>Project accomplishments </a:t>
            </a:r>
            <a:endParaRPr lang="en-US" sz="4000">
              <a:solidFill>
                <a:srgbClr val="FFFFFF"/>
              </a:solidFill>
              <a:latin typeface="Impact"/>
            </a:endParaRPr>
          </a:p>
        </p:txBody>
      </p:sp>
      <p:sp>
        <p:nvSpPr>
          <p:cNvPr id="3" name="Content Placeholder 2">
            <a:extLst>
              <a:ext uri="{FF2B5EF4-FFF2-40B4-BE49-F238E27FC236}">
                <a16:creationId xmlns:a16="http://schemas.microsoft.com/office/drawing/2014/main" id="{3B60F38A-C121-4A37-87E2-FAD93A353890}"/>
              </a:ext>
            </a:extLst>
          </p:cNvPr>
          <p:cNvSpPr>
            <a:spLocks noGrp="1"/>
          </p:cNvSpPr>
          <p:nvPr>
            <p:ph idx="1"/>
          </p:nvPr>
        </p:nvSpPr>
        <p:spPr>
          <a:xfrm>
            <a:off x="1127111" y="2266727"/>
            <a:ext cx="4868097" cy="3782124"/>
          </a:xfrm>
        </p:spPr>
        <p:txBody>
          <a:bodyPr vert="horz" lIns="91440" tIns="45720" rIns="91440" bIns="45720" rtlCol="0" anchor="t">
            <a:normAutofit/>
          </a:bodyPr>
          <a:lstStyle/>
          <a:p>
            <a:r>
              <a:rPr lang="en-US" sz="1600">
                <a:ea typeface="+mn-lt"/>
                <a:cs typeface="+mn-lt"/>
              </a:rPr>
              <a:t>In stock and departments appearance improved;</a:t>
            </a:r>
            <a:endParaRPr lang="en-US" sz="1600">
              <a:cs typeface="Calibri" panose="020F0502020204030204"/>
            </a:endParaRPr>
          </a:p>
          <a:p>
            <a:r>
              <a:rPr lang="en-US" sz="1600">
                <a:ea typeface="+mn-lt"/>
                <a:cs typeface="+mn-lt"/>
              </a:rPr>
              <a:t>Stockroom condition is perfect – organized red carts for better understanding of products when counting;</a:t>
            </a:r>
            <a:endParaRPr lang="en-US" sz="1600">
              <a:cs typeface="Calibri"/>
            </a:endParaRPr>
          </a:p>
          <a:p>
            <a:r>
              <a:rPr lang="en-US" sz="1600">
                <a:ea typeface="+mn-lt"/>
                <a:cs typeface="+mn-lt"/>
              </a:rPr>
              <a:t>Great improvement in employee engagement and motivation;</a:t>
            </a:r>
            <a:endParaRPr lang="en-US" sz="1600">
              <a:cs typeface="Calibri"/>
            </a:endParaRPr>
          </a:p>
          <a:p>
            <a:r>
              <a:rPr lang="en-US" sz="1600">
                <a:ea typeface="+mn-lt"/>
                <a:cs typeface="+mn-lt"/>
              </a:rPr>
              <a:t>Greater sense of pride; </a:t>
            </a:r>
          </a:p>
          <a:p>
            <a:r>
              <a:rPr lang="en-US" sz="1600">
                <a:ea typeface="+mn-lt"/>
                <a:cs typeface="+mn-lt"/>
              </a:rPr>
              <a:t>Stronger team relations, employees helping each other by sharing experiences; </a:t>
            </a:r>
            <a:endParaRPr lang="en-US" sz="1600">
              <a:cs typeface="Calibri"/>
            </a:endParaRPr>
          </a:p>
          <a:p>
            <a:r>
              <a:rPr lang="en-US" sz="1600">
                <a:ea typeface="+mn-lt"/>
                <a:cs typeface="+mn-lt"/>
              </a:rPr>
              <a:t>Leadership empowers team members to make decisions and to be accountable for their departments; </a:t>
            </a:r>
            <a:endParaRPr lang="en-US" sz="1600">
              <a:cs typeface="Calibri"/>
            </a:endParaRPr>
          </a:p>
          <a:p>
            <a:r>
              <a:rPr lang="en-US" sz="1600">
                <a:ea typeface="+mn-lt"/>
                <a:cs typeface="+mn-lt"/>
              </a:rPr>
              <a:t>Employees as well as leadership are showing better time management.</a:t>
            </a:r>
            <a:endParaRPr lang="en-US" sz="1600">
              <a:cs typeface="Calibri"/>
            </a:endParaRPr>
          </a:p>
        </p:txBody>
      </p:sp>
      <p:pic>
        <p:nvPicPr>
          <p:cNvPr id="4" name="Picture 6" descr="A picture containing drawing, food&#10;&#10;Description automatically generated">
            <a:extLst>
              <a:ext uri="{FF2B5EF4-FFF2-40B4-BE49-F238E27FC236}">
                <a16:creationId xmlns:a16="http://schemas.microsoft.com/office/drawing/2014/main" id="{E05A73C0-8713-4496-B711-CA86BA13167A}"/>
              </a:ext>
            </a:extLst>
          </p:cNvPr>
          <p:cNvPicPr>
            <a:picLocks noChangeAspect="1"/>
          </p:cNvPicPr>
          <p:nvPr/>
        </p:nvPicPr>
        <p:blipFill>
          <a:blip r:embed="rId2"/>
          <a:stretch>
            <a:fillRect/>
          </a:stretch>
        </p:blipFill>
        <p:spPr>
          <a:xfrm>
            <a:off x="5595291" y="3315780"/>
            <a:ext cx="5877463" cy="1727816"/>
          </a:xfrm>
          <a:prstGeom prst="rect">
            <a:avLst/>
          </a:prstGeom>
        </p:spPr>
      </p:pic>
    </p:spTree>
    <p:extLst>
      <p:ext uri="{BB962C8B-B14F-4D97-AF65-F5344CB8AC3E}">
        <p14:creationId xmlns:p14="http://schemas.microsoft.com/office/powerpoint/2010/main" val="140953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33A3A9-D7B3-45E1-84B9-5925BCE2982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 </a:t>
            </a:r>
          </a:p>
        </p:txBody>
      </p:sp>
      <p:sp>
        <p:nvSpPr>
          <p:cNvPr id="3" name="Content Placeholder 2">
            <a:extLst>
              <a:ext uri="{FF2B5EF4-FFF2-40B4-BE49-F238E27FC236}">
                <a16:creationId xmlns:a16="http://schemas.microsoft.com/office/drawing/2014/main" id="{A4CD2C0D-9F23-4BA9-BE6A-C43CBC66D65C}"/>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sz="2400" kern="1200">
                <a:solidFill>
                  <a:srgbClr val="FFFFFF"/>
                </a:solidFill>
                <a:latin typeface="+mn-lt"/>
                <a:ea typeface="+mn-ea"/>
                <a:cs typeface="+mn-cs"/>
              </a:rPr>
              <a:t>Now lets' get back to BASICs</a:t>
            </a:r>
          </a:p>
        </p:txBody>
      </p:sp>
      <p:pic>
        <p:nvPicPr>
          <p:cNvPr id="5" name="Picture 6" descr="A picture containing drawing, food&#10;&#10;Description automatically generated">
            <a:extLst>
              <a:ext uri="{FF2B5EF4-FFF2-40B4-BE49-F238E27FC236}">
                <a16:creationId xmlns:a16="http://schemas.microsoft.com/office/drawing/2014/main" id="{BBE9FF33-6910-43C7-BBE4-FC07326D6D28}"/>
              </a:ext>
            </a:extLst>
          </p:cNvPr>
          <p:cNvPicPr>
            <a:picLocks noChangeAspect="1"/>
          </p:cNvPicPr>
          <p:nvPr/>
        </p:nvPicPr>
        <p:blipFill>
          <a:blip r:embed="rId3"/>
          <a:stretch>
            <a:fillRect/>
          </a:stretch>
        </p:blipFill>
        <p:spPr>
          <a:xfrm>
            <a:off x="2498" y="6047477"/>
            <a:ext cx="2743200" cy="807667"/>
          </a:xfrm>
          <a:prstGeom prst="rect">
            <a:avLst/>
          </a:prstGeom>
        </p:spPr>
      </p:pic>
    </p:spTree>
    <p:extLst>
      <p:ext uri="{BB962C8B-B14F-4D97-AF65-F5344CB8AC3E}">
        <p14:creationId xmlns:p14="http://schemas.microsoft.com/office/powerpoint/2010/main" val="2822570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1B6C09-4F71-4A8B-AB17-20C1BC12840B}"/>
              </a:ext>
            </a:extLst>
          </p:cNvPr>
          <p:cNvSpPr>
            <a:spLocks noGrp="1"/>
          </p:cNvSpPr>
          <p:nvPr>
            <p:ph type="title"/>
          </p:nvPr>
        </p:nvSpPr>
        <p:spPr>
          <a:xfrm>
            <a:off x="964760" y="804328"/>
            <a:ext cx="6091312" cy="1205821"/>
          </a:xfrm>
        </p:spPr>
        <p:txBody>
          <a:bodyPr>
            <a:normAutofit/>
          </a:bodyPr>
          <a:lstStyle/>
          <a:p>
            <a:r>
              <a:rPr lang="en-US" sz="4000" cap="all">
                <a:solidFill>
                  <a:srgbClr val="FEFFFF"/>
                </a:solidFill>
                <a:latin typeface="Impact"/>
              </a:rPr>
              <a:t>S.M.A.R.T GOAL </a:t>
            </a:r>
            <a:endParaRPr lang="en-US" sz="4000">
              <a:solidFill>
                <a:srgbClr val="FEFFFF"/>
              </a:solidFill>
              <a:ea typeface="+mj-lt"/>
              <a:cs typeface="+mj-lt"/>
            </a:endParaRPr>
          </a:p>
          <a:p>
            <a:endParaRPr lang="en-US" sz="4000">
              <a:solidFill>
                <a:srgbClr val="FEFFFF"/>
              </a:solidFill>
              <a:cs typeface="Calibri Light"/>
            </a:endParaRPr>
          </a:p>
        </p:txBody>
      </p:sp>
      <p:sp>
        <p:nvSpPr>
          <p:cNvPr id="3" name="Content Placeholder 2">
            <a:extLst>
              <a:ext uri="{FF2B5EF4-FFF2-40B4-BE49-F238E27FC236}">
                <a16:creationId xmlns:a16="http://schemas.microsoft.com/office/drawing/2014/main" id="{A32159D1-CB13-4515-8715-77D07287E192}"/>
              </a:ext>
            </a:extLst>
          </p:cNvPr>
          <p:cNvSpPr>
            <a:spLocks noGrp="1"/>
          </p:cNvSpPr>
          <p:nvPr>
            <p:ph idx="1"/>
          </p:nvPr>
        </p:nvSpPr>
        <p:spPr>
          <a:xfrm>
            <a:off x="1282189" y="2694318"/>
            <a:ext cx="6560866" cy="3850471"/>
          </a:xfrm>
        </p:spPr>
        <p:txBody>
          <a:bodyPr vert="horz" lIns="91440" tIns="45720" rIns="91440" bIns="45720" rtlCol="0" anchor="t">
            <a:normAutofit/>
          </a:bodyPr>
          <a:lstStyle/>
          <a:p>
            <a:pPr marL="0" indent="0">
              <a:buNone/>
            </a:pPr>
            <a:r>
              <a:rPr lang="en-US" sz="2000">
                <a:latin typeface="Times New Roman"/>
                <a:ea typeface="+mn-lt"/>
                <a:cs typeface="+mn-lt"/>
              </a:rPr>
              <a:t>At the beginning of Leap, my store was trending at a </a:t>
            </a:r>
            <a:r>
              <a:rPr lang="en-US" sz="2000" b="1">
                <a:latin typeface="Times New Roman"/>
                <a:ea typeface="+mn-lt"/>
                <a:cs typeface="+mn-lt"/>
              </a:rPr>
              <a:t>4 weeks </a:t>
            </a:r>
            <a:r>
              <a:rPr lang="en-US" sz="2000">
                <a:latin typeface="Times New Roman"/>
                <a:ea typeface="+mn-lt"/>
                <a:cs typeface="+mn-lt"/>
              </a:rPr>
              <a:t>average of about </a:t>
            </a:r>
            <a:r>
              <a:rPr lang="en-US" sz="2000" b="1">
                <a:latin typeface="Times New Roman"/>
                <a:ea typeface="+mn-lt"/>
                <a:cs typeface="+mn-lt"/>
              </a:rPr>
              <a:t>$ - 7,600 </a:t>
            </a:r>
            <a:r>
              <a:rPr lang="en-US" sz="2000">
                <a:latin typeface="Times New Roman"/>
                <a:ea typeface="+mn-lt"/>
                <a:cs typeface="+mn-lt"/>
              </a:rPr>
              <a:t>per week on </a:t>
            </a:r>
            <a:r>
              <a:rPr lang="en-US" sz="2000" b="1">
                <a:latin typeface="Times New Roman"/>
                <a:ea typeface="+mn-lt"/>
                <a:cs typeface="+mn-lt"/>
              </a:rPr>
              <a:t>Comprehensive Loss/ Self-Service Net Inventory Dollar Adjustment</a:t>
            </a:r>
            <a:r>
              <a:rPr lang="en-US" sz="2000">
                <a:latin typeface="Times New Roman"/>
                <a:ea typeface="+mn-lt"/>
                <a:cs typeface="+mn-lt"/>
              </a:rPr>
              <a:t>. </a:t>
            </a:r>
            <a:endParaRPr lang="en-US" sz="2000">
              <a:latin typeface="Times New Roman"/>
              <a:ea typeface="+mn-lt"/>
              <a:cs typeface="Calibri"/>
            </a:endParaRPr>
          </a:p>
          <a:p>
            <a:pPr marL="0" indent="0">
              <a:buNone/>
            </a:pPr>
            <a:endParaRPr lang="en-US" sz="2000">
              <a:latin typeface="Times New Roman"/>
              <a:ea typeface="+mn-lt"/>
              <a:cs typeface="+mn-lt"/>
            </a:endParaRPr>
          </a:p>
          <a:p>
            <a:pPr marL="0" indent="0">
              <a:buNone/>
            </a:pPr>
            <a:r>
              <a:rPr lang="en-US" sz="2000">
                <a:latin typeface="Times New Roman"/>
                <a:ea typeface="+mn-lt"/>
                <a:cs typeface="+mn-lt"/>
              </a:rPr>
              <a:t>My goal is to decrease shrink by </a:t>
            </a:r>
            <a:r>
              <a:rPr lang="en-US" sz="2000" b="1">
                <a:latin typeface="Times New Roman"/>
                <a:ea typeface="+mn-lt"/>
                <a:cs typeface="+mn-lt"/>
              </a:rPr>
              <a:t>$ - 2,600 </a:t>
            </a:r>
            <a:r>
              <a:rPr lang="en-US" sz="2000">
                <a:latin typeface="Times New Roman"/>
                <a:ea typeface="+mn-lt"/>
                <a:cs typeface="+mn-lt"/>
              </a:rPr>
              <a:t>from </a:t>
            </a:r>
            <a:endParaRPr lang="en-US" sz="2000" b="1">
              <a:latin typeface="Times New Roman"/>
              <a:ea typeface="+mn-lt"/>
              <a:cs typeface="Times New Roman"/>
            </a:endParaRPr>
          </a:p>
          <a:p>
            <a:pPr marL="0" indent="0">
              <a:buNone/>
            </a:pPr>
            <a:r>
              <a:rPr lang="en-US" sz="2000" b="1">
                <a:latin typeface="Times New Roman"/>
                <a:ea typeface="+mn-lt"/>
                <a:cs typeface="+mn-lt"/>
              </a:rPr>
              <a:t>$ - 7,600 to $ -5,000 </a:t>
            </a:r>
            <a:r>
              <a:rPr lang="en-US" sz="2000">
                <a:latin typeface="Times New Roman"/>
                <a:ea typeface="+mn-lt"/>
                <a:cs typeface="+mn-lt"/>
              </a:rPr>
              <a:t>in shrink</a:t>
            </a:r>
            <a:r>
              <a:rPr lang="en-US" sz="2000" b="1">
                <a:latin typeface="Times New Roman"/>
                <a:ea typeface="+mn-lt"/>
                <a:cs typeface="+mn-lt"/>
              </a:rPr>
              <a:t> </a:t>
            </a:r>
            <a:r>
              <a:rPr lang="en-US" sz="2000">
                <a:latin typeface="Times New Roman"/>
                <a:ea typeface="+mn-lt"/>
                <a:cs typeface="+mn-lt"/>
              </a:rPr>
              <a:t>per week </a:t>
            </a:r>
            <a:endParaRPr lang="en-US" sz="2000" b="1">
              <a:latin typeface="Times New Roman"/>
              <a:ea typeface="+mn-lt"/>
              <a:cs typeface="Times New Roman"/>
            </a:endParaRPr>
          </a:p>
          <a:p>
            <a:pPr marL="0" indent="0">
              <a:buNone/>
            </a:pPr>
            <a:r>
              <a:rPr lang="en-US" sz="2000">
                <a:latin typeface="Times New Roman"/>
                <a:ea typeface="+mn-lt"/>
                <a:cs typeface="+mn-lt"/>
              </a:rPr>
              <a:t>by </a:t>
            </a:r>
            <a:r>
              <a:rPr lang="en-US" sz="2000" b="1">
                <a:latin typeface="Times New Roman"/>
                <a:ea typeface="+mn-lt"/>
                <a:cs typeface="+mn-lt"/>
              </a:rPr>
              <a:t>November  11</a:t>
            </a:r>
            <a:r>
              <a:rPr lang="en-US" sz="2000" b="1" baseline="30000">
                <a:latin typeface="Times New Roman"/>
                <a:ea typeface="+mn-lt"/>
                <a:cs typeface="+mn-lt"/>
              </a:rPr>
              <a:t>th </a:t>
            </a:r>
            <a:r>
              <a:rPr lang="en-US" sz="2000" b="1">
                <a:latin typeface="Times New Roman"/>
                <a:ea typeface="+mn-lt"/>
                <a:cs typeface="+mn-lt"/>
              </a:rPr>
              <a:t>, 2020.</a:t>
            </a:r>
            <a:endParaRPr lang="en-US" sz="2000" b="1">
              <a:latin typeface="Times New Roman"/>
              <a:ea typeface="+mn-lt"/>
              <a:cs typeface="Times New Roman"/>
            </a:endParaRPr>
          </a:p>
          <a:p>
            <a:pPr marL="0" indent="0">
              <a:buNone/>
            </a:pPr>
            <a:endParaRPr lang="en-US" sz="2000" b="1">
              <a:latin typeface="Times New Roman"/>
              <a:cs typeface="Calibri"/>
            </a:endParaRPr>
          </a:p>
        </p:txBody>
      </p:sp>
      <p:pic>
        <p:nvPicPr>
          <p:cNvPr id="7" name="Graphic 6" descr="Shopping cart">
            <a:extLst>
              <a:ext uri="{FF2B5EF4-FFF2-40B4-BE49-F238E27FC236}">
                <a16:creationId xmlns:a16="http://schemas.microsoft.com/office/drawing/2014/main" id="{68777109-0E73-46D5-AEFF-95B502142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150" y="3511296"/>
            <a:ext cx="2757470" cy="2757470"/>
          </a:xfrm>
          <a:prstGeom prst="rect">
            <a:avLst/>
          </a:prstGeom>
        </p:spPr>
      </p:pic>
      <p:pic>
        <p:nvPicPr>
          <p:cNvPr id="5" name="Picture 6" descr="A picture containing drawing, food&#10;&#10;Description automatically generated">
            <a:extLst>
              <a:ext uri="{FF2B5EF4-FFF2-40B4-BE49-F238E27FC236}">
                <a16:creationId xmlns:a16="http://schemas.microsoft.com/office/drawing/2014/main" id="{8AAFAB26-9915-45E6-BE94-C34FDFA66333}"/>
              </a:ext>
            </a:extLst>
          </p:cNvPr>
          <p:cNvPicPr>
            <a:picLocks noChangeAspect="1"/>
          </p:cNvPicPr>
          <p:nvPr/>
        </p:nvPicPr>
        <p:blipFill>
          <a:blip r:embed="rId4"/>
          <a:stretch>
            <a:fillRect/>
          </a:stretch>
        </p:blipFill>
        <p:spPr>
          <a:xfrm>
            <a:off x="8111328" y="1691137"/>
            <a:ext cx="3634596" cy="1008950"/>
          </a:xfrm>
          <a:prstGeom prst="rect">
            <a:avLst/>
          </a:prstGeom>
        </p:spPr>
      </p:pic>
    </p:spTree>
    <p:extLst>
      <p:ext uri="{BB962C8B-B14F-4D97-AF65-F5344CB8AC3E}">
        <p14:creationId xmlns:p14="http://schemas.microsoft.com/office/powerpoint/2010/main" val="253006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E84F8-D257-463B-9FFA-B5A2F249C045}"/>
              </a:ext>
            </a:extLst>
          </p:cNvPr>
          <p:cNvSpPr>
            <a:spLocks noGrp="1"/>
          </p:cNvSpPr>
          <p:nvPr>
            <p:ph type="title"/>
          </p:nvPr>
        </p:nvSpPr>
        <p:spPr>
          <a:xfrm>
            <a:off x="917275" y="4583953"/>
            <a:ext cx="4685857" cy="1465973"/>
          </a:xfrm>
        </p:spPr>
        <p:txBody>
          <a:bodyPr anchor="t">
            <a:normAutofit/>
          </a:bodyPr>
          <a:lstStyle/>
          <a:p>
            <a:r>
              <a:rPr lang="en-US" sz="4000">
                <a:latin typeface="Impact"/>
                <a:cs typeface="Calibri Light"/>
              </a:rPr>
              <a:t>Before the start of my project </a:t>
            </a:r>
            <a:endParaRPr lang="en-US"/>
          </a:p>
        </p:txBody>
      </p:sp>
      <p:pic>
        <p:nvPicPr>
          <p:cNvPr id="4" name="Picture 4" descr="Chart, waterfall chart&#10;&#10;Description automatically generated">
            <a:extLst>
              <a:ext uri="{FF2B5EF4-FFF2-40B4-BE49-F238E27FC236}">
                <a16:creationId xmlns:a16="http://schemas.microsoft.com/office/drawing/2014/main" id="{6405D797-A24F-47EC-91C5-E8B86A935BFE}"/>
              </a:ext>
            </a:extLst>
          </p:cNvPr>
          <p:cNvPicPr>
            <a:picLocks noChangeAspect="1"/>
          </p:cNvPicPr>
          <p:nvPr/>
        </p:nvPicPr>
        <p:blipFill rotWithShape="1">
          <a:blip r:embed="rId2"/>
          <a:srcRect t="12666" b="37239"/>
          <a:stretch/>
        </p:blipFill>
        <p:spPr>
          <a:xfrm>
            <a:off x="20" y="432"/>
            <a:ext cx="12191980" cy="4244759"/>
          </a:xfrm>
          <a:prstGeom prst="rect">
            <a:avLst/>
          </a:prstGeom>
        </p:spPr>
      </p:pic>
      <p:sp>
        <p:nvSpPr>
          <p:cNvPr id="11" name="Rectangle 10">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A picture containing drawing, food&#10;&#10;Description automatically generated">
            <a:extLst>
              <a:ext uri="{FF2B5EF4-FFF2-40B4-BE49-F238E27FC236}">
                <a16:creationId xmlns:a16="http://schemas.microsoft.com/office/drawing/2014/main" id="{FF72F502-5922-47CD-B37C-37546ADB61F0}"/>
              </a:ext>
            </a:extLst>
          </p:cNvPr>
          <p:cNvPicPr>
            <a:picLocks noChangeAspect="1"/>
          </p:cNvPicPr>
          <p:nvPr/>
        </p:nvPicPr>
        <p:blipFill>
          <a:blip r:embed="rId3"/>
          <a:stretch>
            <a:fillRect/>
          </a:stretch>
        </p:blipFill>
        <p:spPr>
          <a:xfrm>
            <a:off x="2498" y="6148118"/>
            <a:ext cx="2743200" cy="807667"/>
          </a:xfrm>
          <a:prstGeom prst="rect">
            <a:avLst/>
          </a:prstGeom>
        </p:spPr>
      </p:pic>
    </p:spTree>
    <p:extLst>
      <p:ext uri="{BB962C8B-B14F-4D97-AF65-F5344CB8AC3E}">
        <p14:creationId xmlns:p14="http://schemas.microsoft.com/office/powerpoint/2010/main" val="332708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036B2-7A55-44B9-8AAB-397265C0278A}"/>
              </a:ext>
            </a:extLst>
          </p:cNvPr>
          <p:cNvSpPr>
            <a:spLocks noGrp="1"/>
          </p:cNvSpPr>
          <p:nvPr>
            <p:ph type="title"/>
          </p:nvPr>
        </p:nvSpPr>
        <p:spPr>
          <a:xfrm>
            <a:off x="5596501" y="501594"/>
            <a:ext cx="5754896" cy="1655483"/>
          </a:xfrm>
        </p:spPr>
        <p:txBody>
          <a:bodyPr anchor="b">
            <a:normAutofit/>
          </a:bodyPr>
          <a:lstStyle/>
          <a:p>
            <a:r>
              <a:rPr lang="en-US" sz="4000" cap="all">
                <a:latin typeface="Impact"/>
                <a:ea typeface="+mj-lt"/>
                <a:cs typeface="+mj-lt"/>
              </a:rPr>
              <a:t>Barriers</a:t>
            </a:r>
            <a:endParaRPr lang="en-US" sz="4000">
              <a:latin typeface="Impact"/>
            </a:endParaRPr>
          </a:p>
        </p:txBody>
      </p:sp>
      <p:pic>
        <p:nvPicPr>
          <p:cNvPr id="16" name="Picture 16" descr="A group of people standing in a room&#10;&#10;Description automatically generated">
            <a:extLst>
              <a:ext uri="{FF2B5EF4-FFF2-40B4-BE49-F238E27FC236}">
                <a16:creationId xmlns:a16="http://schemas.microsoft.com/office/drawing/2014/main" id="{8241F5AA-4F85-4C83-A91A-E5DB8DB8DFC8}"/>
              </a:ext>
            </a:extLst>
          </p:cNvPr>
          <p:cNvPicPr>
            <a:picLocks noChangeAspect="1"/>
          </p:cNvPicPr>
          <p:nvPr/>
        </p:nvPicPr>
        <p:blipFill rotWithShape="1">
          <a:blip r:embed="rId2"/>
          <a:srcRect t="365" r="3" b="15698"/>
          <a:stretch/>
        </p:blipFill>
        <p:spPr>
          <a:xfrm>
            <a:off x="1068130" y="1028701"/>
            <a:ext cx="3876165" cy="4338170"/>
          </a:xfrm>
          <a:prstGeom prst="rect">
            <a:avLst/>
          </a:prstGeom>
        </p:spPr>
      </p:pic>
      <p:sp>
        <p:nvSpPr>
          <p:cNvPr id="32" name="Rectangle 3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0E90EE-9F72-4885-9BC9-B2A54CA0007E}"/>
              </a:ext>
            </a:extLst>
          </p:cNvPr>
          <p:cNvGraphicFramePr>
            <a:graphicFrameLocks noGrp="1"/>
          </p:cNvGraphicFramePr>
          <p:nvPr>
            <p:ph idx="1"/>
            <p:extLst>
              <p:ext uri="{D42A27DB-BD31-4B8C-83A1-F6EECF244321}">
                <p14:modId xmlns:p14="http://schemas.microsoft.com/office/powerpoint/2010/main" val="143284899"/>
              </p:ext>
            </p:extLst>
          </p:nvPr>
        </p:nvGraphicFramePr>
        <p:xfrm>
          <a:off x="5596502" y="2405894"/>
          <a:ext cx="5754896" cy="3014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6" descr="A picture containing drawing, food&#10;&#10;Description automatically generated">
            <a:extLst>
              <a:ext uri="{FF2B5EF4-FFF2-40B4-BE49-F238E27FC236}">
                <a16:creationId xmlns:a16="http://schemas.microsoft.com/office/drawing/2014/main" id="{D1B02675-70FD-451E-99CB-C45A705D6A63}"/>
              </a:ext>
            </a:extLst>
          </p:cNvPr>
          <p:cNvPicPr>
            <a:picLocks noChangeAspect="1"/>
          </p:cNvPicPr>
          <p:nvPr/>
        </p:nvPicPr>
        <p:blipFill>
          <a:blip r:embed="rId8"/>
          <a:stretch>
            <a:fillRect/>
          </a:stretch>
        </p:blipFill>
        <p:spPr>
          <a:xfrm>
            <a:off x="2498" y="6076232"/>
            <a:ext cx="2743200" cy="807667"/>
          </a:xfrm>
          <a:prstGeom prst="rect">
            <a:avLst/>
          </a:prstGeom>
        </p:spPr>
      </p:pic>
    </p:spTree>
    <p:extLst>
      <p:ext uri="{BB962C8B-B14F-4D97-AF65-F5344CB8AC3E}">
        <p14:creationId xmlns:p14="http://schemas.microsoft.com/office/powerpoint/2010/main" val="317737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26E25-09CF-48BA-905F-89B8ECAC62C4}"/>
              </a:ext>
            </a:extLst>
          </p:cNvPr>
          <p:cNvSpPr>
            <a:spLocks noGrp="1"/>
          </p:cNvSpPr>
          <p:nvPr>
            <p:ph type="title"/>
          </p:nvPr>
        </p:nvSpPr>
        <p:spPr>
          <a:xfrm>
            <a:off x="589560" y="856180"/>
            <a:ext cx="4560584" cy="1128068"/>
          </a:xfrm>
        </p:spPr>
        <p:txBody>
          <a:bodyPr anchor="ctr">
            <a:normAutofit/>
          </a:bodyPr>
          <a:lstStyle/>
          <a:p>
            <a:r>
              <a:rPr lang="en-US" sz="4000" cap="all">
                <a:latin typeface="Impact"/>
                <a:ea typeface="+mj-lt"/>
                <a:cs typeface="+mj-lt"/>
              </a:rPr>
              <a:t>Metrics </a:t>
            </a:r>
            <a:endParaRPr lang="en-US" sz="4000">
              <a:cs typeface="Calibri Light" panose="020F0302020204030204"/>
            </a:endParaRP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A3F7C0-C846-468D-B2A1-1C06D8D9303A}"/>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latin typeface="Times New Roman"/>
                <a:ea typeface="+mn-lt"/>
                <a:cs typeface="+mn-lt"/>
              </a:rPr>
              <a:t>KPI :  Asset Protection Dashboard </a:t>
            </a:r>
            <a:endParaRPr lang="en-US" sz="2000">
              <a:latin typeface="Times New Roman"/>
              <a:cs typeface="Calibri" panose="020F0502020204030204"/>
            </a:endParaRPr>
          </a:p>
          <a:p>
            <a:r>
              <a:rPr lang="en-US" sz="2000">
                <a:latin typeface="Times New Roman"/>
                <a:ea typeface="+mn-lt"/>
                <a:cs typeface="+mn-lt"/>
              </a:rPr>
              <a:t>One Plan Score card</a:t>
            </a:r>
            <a:endParaRPr lang="en-US" sz="2000">
              <a:latin typeface="Times New Roman"/>
              <a:cs typeface="Times New Roman"/>
            </a:endParaRPr>
          </a:p>
          <a:p>
            <a:r>
              <a:rPr lang="en-US" sz="2000">
                <a:latin typeface="Times New Roman"/>
                <a:ea typeface="+mn-lt"/>
                <a:cs typeface="+mn-lt"/>
              </a:rPr>
              <a:t>SAGP </a:t>
            </a:r>
            <a:endParaRPr lang="en-US" sz="2000">
              <a:latin typeface="Times New Roman"/>
              <a:cs typeface="Times New Roman"/>
            </a:endParaRPr>
          </a:p>
          <a:p>
            <a:r>
              <a:rPr lang="en-US" sz="2000">
                <a:latin typeface="Times New Roman"/>
                <a:ea typeface="+mn-lt"/>
                <a:cs typeface="+mn-lt"/>
              </a:rPr>
              <a:t>1506 </a:t>
            </a:r>
            <a:endParaRPr lang="en-US" sz="2000">
              <a:latin typeface="Times New Roman"/>
              <a:cs typeface="Times New Roman"/>
            </a:endParaRPr>
          </a:p>
          <a:p>
            <a:r>
              <a:rPr lang="en-US" sz="2000">
                <a:latin typeface="Times New Roman"/>
                <a:ea typeface="+mn-lt"/>
                <a:cs typeface="+mn-lt"/>
              </a:rPr>
              <a:t>Periodic counts </a:t>
            </a:r>
            <a:endParaRPr lang="en-US" sz="2000">
              <a:latin typeface="Times New Roman"/>
            </a:endParaRPr>
          </a:p>
          <a:p>
            <a:endParaRPr lang="en-US" sz="2000">
              <a:cs typeface="Calibri"/>
            </a:endParaRP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C78749F8-AA77-4303-B876-97B2480BD4D8}"/>
              </a:ext>
            </a:extLst>
          </p:cNvPr>
          <p:cNvPicPr>
            <a:picLocks noChangeAspect="1"/>
          </p:cNvPicPr>
          <p:nvPr/>
        </p:nvPicPr>
        <p:blipFill rotWithShape="1">
          <a:blip r:embed="rId2"/>
          <a:srcRect r="35525" b="-1"/>
          <a:stretch/>
        </p:blipFill>
        <p:spPr>
          <a:xfrm>
            <a:off x="5685959" y="807458"/>
            <a:ext cx="5490260" cy="5259296"/>
          </a:xfrm>
          <a:prstGeom prst="rect">
            <a:avLst/>
          </a:prstGeom>
        </p:spPr>
      </p:pic>
      <p:pic>
        <p:nvPicPr>
          <p:cNvPr id="7" name="Picture 6" descr="A picture containing drawing, food&#10;&#10;Description automatically generated">
            <a:extLst>
              <a:ext uri="{FF2B5EF4-FFF2-40B4-BE49-F238E27FC236}">
                <a16:creationId xmlns:a16="http://schemas.microsoft.com/office/drawing/2014/main" id="{5ED30E19-7F93-47F3-92F1-DFE827FACD12}"/>
              </a:ext>
            </a:extLst>
          </p:cNvPr>
          <p:cNvPicPr>
            <a:picLocks noChangeAspect="1"/>
          </p:cNvPicPr>
          <p:nvPr/>
        </p:nvPicPr>
        <p:blipFill>
          <a:blip r:embed="rId3"/>
          <a:stretch>
            <a:fillRect/>
          </a:stretch>
        </p:blipFill>
        <p:spPr>
          <a:xfrm>
            <a:off x="-3253" y="6056103"/>
            <a:ext cx="2743200" cy="807667"/>
          </a:xfrm>
          <a:prstGeom prst="rect">
            <a:avLst/>
          </a:prstGeom>
        </p:spPr>
      </p:pic>
    </p:spTree>
    <p:extLst>
      <p:ext uri="{BB962C8B-B14F-4D97-AF65-F5344CB8AC3E}">
        <p14:creationId xmlns:p14="http://schemas.microsoft.com/office/powerpoint/2010/main" val="70553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F6302A94-F1E8-416B-AE75-7778D7605639}"/>
              </a:ext>
            </a:extLst>
          </p:cNvPr>
          <p:cNvPicPr>
            <a:picLocks noGrp="1" noChangeAspect="1"/>
          </p:cNvPicPr>
          <p:nvPr>
            <p:ph sz="half" idx="2"/>
          </p:nvPr>
        </p:nvPicPr>
        <p:blipFill>
          <a:blip r:embed="rId2"/>
          <a:stretch>
            <a:fillRect/>
          </a:stretch>
        </p:blipFill>
        <p:spPr>
          <a:xfrm>
            <a:off x="8276806" y="1539575"/>
            <a:ext cx="3429000" cy="4445000"/>
          </a:xfrm>
          <a:prstGeom prst="rect">
            <a:avLst/>
          </a:prstGeom>
        </p:spPr>
      </p:pic>
      <p:pic>
        <p:nvPicPr>
          <p:cNvPr id="8" name="Picture 9">
            <a:extLst>
              <a:ext uri="{FF2B5EF4-FFF2-40B4-BE49-F238E27FC236}">
                <a16:creationId xmlns:a16="http://schemas.microsoft.com/office/drawing/2014/main" id="{F68C094D-01A6-4D7A-84E4-1BABDE1EA5FA}"/>
              </a:ext>
            </a:extLst>
          </p:cNvPr>
          <p:cNvPicPr>
            <a:picLocks noChangeAspect="1"/>
          </p:cNvPicPr>
          <p:nvPr/>
        </p:nvPicPr>
        <p:blipFill>
          <a:blip r:embed="rId3"/>
          <a:stretch>
            <a:fillRect/>
          </a:stretch>
        </p:blipFill>
        <p:spPr>
          <a:xfrm>
            <a:off x="1516571" y="1712104"/>
            <a:ext cx="6197600" cy="4445000"/>
          </a:xfrm>
          <a:prstGeom prst="rect">
            <a:avLst/>
          </a:prstGeom>
        </p:spPr>
      </p:pic>
      <p:sp>
        <p:nvSpPr>
          <p:cNvPr id="2" name="Title 1">
            <a:extLst>
              <a:ext uri="{FF2B5EF4-FFF2-40B4-BE49-F238E27FC236}">
                <a16:creationId xmlns:a16="http://schemas.microsoft.com/office/drawing/2014/main" id="{6F214665-F761-4761-A355-900A89FBD29F}"/>
              </a:ext>
            </a:extLst>
          </p:cNvPr>
          <p:cNvSpPr>
            <a:spLocks noGrp="1"/>
          </p:cNvSpPr>
          <p:nvPr>
            <p:ph type="title"/>
          </p:nvPr>
        </p:nvSpPr>
        <p:spPr>
          <a:xfrm>
            <a:off x="852577" y="720422"/>
            <a:ext cx="11119449" cy="1387209"/>
          </a:xfrm>
          <a:prstGeom prst="ellipse">
            <a:avLst/>
          </a:prstGeom>
        </p:spPr>
        <p:txBody>
          <a:bodyPr vert="horz" lIns="91440" tIns="45720" rIns="91440" bIns="45720" rtlCol="0" anchor="ctr">
            <a:noAutofit/>
          </a:bodyPr>
          <a:lstStyle/>
          <a:p>
            <a:r>
              <a:rPr lang="en-US" sz="3200">
                <a:latin typeface="Impact"/>
              </a:rPr>
              <a:t> </a:t>
            </a:r>
            <a:r>
              <a:rPr lang="en-US" sz="2800">
                <a:latin typeface="Impact"/>
              </a:rPr>
              <a:t>Shrink Adjustment Gross Profit</a:t>
            </a:r>
            <a:r>
              <a:rPr lang="en-US" sz="3200">
                <a:latin typeface="Impact"/>
              </a:rPr>
              <a:t> (SAGP) </a:t>
            </a:r>
            <a:r>
              <a:rPr lang="en-US" sz="2800">
                <a:latin typeface="Impact"/>
              </a:rPr>
              <a:t>Report </a:t>
            </a:r>
          </a:p>
          <a:p>
            <a:endParaRPr lang="en-US" sz="3200">
              <a:latin typeface="Impact"/>
            </a:endParaRPr>
          </a:p>
          <a:p>
            <a:endParaRPr lang="en-US" sz="3200">
              <a:latin typeface="Impact"/>
            </a:endParaRPr>
          </a:p>
        </p:txBody>
      </p:sp>
      <p:pic>
        <p:nvPicPr>
          <p:cNvPr id="4" name="Picture 6" descr="A picture containing drawing, food&#10;&#10;Description automatically generated">
            <a:extLst>
              <a:ext uri="{FF2B5EF4-FFF2-40B4-BE49-F238E27FC236}">
                <a16:creationId xmlns:a16="http://schemas.microsoft.com/office/drawing/2014/main" id="{31E7288C-2F4B-459B-8D3A-31FCC5E7C6E6}"/>
              </a:ext>
            </a:extLst>
          </p:cNvPr>
          <p:cNvPicPr>
            <a:picLocks noChangeAspect="1"/>
          </p:cNvPicPr>
          <p:nvPr/>
        </p:nvPicPr>
        <p:blipFill>
          <a:blip r:embed="rId4"/>
          <a:stretch>
            <a:fillRect/>
          </a:stretch>
        </p:blipFill>
        <p:spPr>
          <a:xfrm>
            <a:off x="2498" y="6047477"/>
            <a:ext cx="2743200" cy="807667"/>
          </a:xfrm>
          <a:prstGeom prst="rect">
            <a:avLst/>
          </a:prstGeom>
        </p:spPr>
      </p:pic>
    </p:spTree>
    <p:extLst>
      <p:ext uri="{BB962C8B-B14F-4D97-AF65-F5344CB8AC3E}">
        <p14:creationId xmlns:p14="http://schemas.microsoft.com/office/powerpoint/2010/main" val="132363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229D1-D505-4364-AD74-45D6B5CE31F1}"/>
              </a:ext>
            </a:extLst>
          </p:cNvPr>
          <p:cNvSpPr>
            <a:spLocks noGrp="1"/>
          </p:cNvSpPr>
          <p:nvPr>
            <p:ph type="title"/>
          </p:nvPr>
        </p:nvSpPr>
        <p:spPr>
          <a:xfrm>
            <a:off x="8894098" y="1979978"/>
            <a:ext cx="3317887" cy="2889202"/>
          </a:xfrm>
        </p:spPr>
        <p:txBody>
          <a:bodyPr vert="horz" lIns="91440" tIns="45720" rIns="91440" bIns="45720" rtlCol="0" anchor="ctr">
            <a:normAutofit/>
          </a:bodyPr>
          <a:lstStyle/>
          <a:p>
            <a:r>
              <a:rPr lang="en-US" sz="3700">
                <a:latin typeface="Impact"/>
                <a:cs typeface="Calibri Light"/>
              </a:rPr>
              <a:t>SAGP REPORTS</a:t>
            </a:r>
            <a:endParaRPr lang="en-US" sz="3700" kern="1200">
              <a:latin typeface="Impact"/>
            </a:endParaRPr>
          </a:p>
        </p:txBody>
      </p:sp>
      <p:sp>
        <p:nvSpPr>
          <p:cNvPr id="16"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5FA5C19B-1742-4D64-97D7-75D2844AC18C}"/>
              </a:ext>
            </a:extLst>
          </p:cNvPr>
          <p:cNvPicPr>
            <a:picLocks noGrp="1" noChangeAspect="1"/>
          </p:cNvPicPr>
          <p:nvPr>
            <p:ph sz="half" idx="1"/>
          </p:nvPr>
        </p:nvPicPr>
        <p:blipFill rotWithShape="1">
          <a:blip r:embed="rId2"/>
          <a:srcRect r="4777" b="2"/>
          <a:stretch/>
        </p:blipFill>
        <p:spPr>
          <a:xfrm>
            <a:off x="545237" y="858525"/>
            <a:ext cx="3685032" cy="5211906"/>
          </a:xfrm>
          <a:prstGeom prst="rect">
            <a:avLst/>
          </a:prstGeom>
        </p:spPr>
      </p:pic>
      <p:pic>
        <p:nvPicPr>
          <p:cNvPr id="6" name="Picture 6" descr="Table&#10;&#10;Description automatically generated">
            <a:extLst>
              <a:ext uri="{FF2B5EF4-FFF2-40B4-BE49-F238E27FC236}">
                <a16:creationId xmlns:a16="http://schemas.microsoft.com/office/drawing/2014/main" id="{FFE86219-A107-46B0-880E-7A22C6728A7D}"/>
              </a:ext>
            </a:extLst>
          </p:cNvPr>
          <p:cNvPicPr>
            <a:picLocks noGrp="1" noChangeAspect="1"/>
          </p:cNvPicPr>
          <p:nvPr>
            <p:ph sz="half" idx="2"/>
          </p:nvPr>
        </p:nvPicPr>
        <p:blipFill rotWithShape="1">
          <a:blip r:embed="rId3"/>
          <a:srcRect r="6354" b="2"/>
          <a:stretch/>
        </p:blipFill>
        <p:spPr>
          <a:xfrm>
            <a:off x="4457706" y="858524"/>
            <a:ext cx="3685032" cy="5211906"/>
          </a:xfrm>
          <a:prstGeom prst="rect">
            <a:avLst/>
          </a:prstGeom>
        </p:spPr>
      </p:pic>
      <p:sp>
        <p:nvSpPr>
          <p:cNvPr id="19"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drawing, food&#10;&#10;Description automatically generated">
            <a:extLst>
              <a:ext uri="{FF2B5EF4-FFF2-40B4-BE49-F238E27FC236}">
                <a16:creationId xmlns:a16="http://schemas.microsoft.com/office/drawing/2014/main" id="{995AE8F2-562F-4082-94C0-AC86E58FBCEC}"/>
              </a:ext>
            </a:extLst>
          </p:cNvPr>
          <p:cNvPicPr>
            <a:picLocks noChangeAspect="1"/>
          </p:cNvPicPr>
          <p:nvPr/>
        </p:nvPicPr>
        <p:blipFill>
          <a:blip r:embed="rId4"/>
          <a:stretch>
            <a:fillRect/>
          </a:stretch>
        </p:blipFill>
        <p:spPr>
          <a:xfrm>
            <a:off x="2498" y="6047477"/>
            <a:ext cx="2743200" cy="807667"/>
          </a:xfrm>
          <a:prstGeom prst="rect">
            <a:avLst/>
          </a:prstGeom>
        </p:spPr>
      </p:pic>
    </p:spTree>
    <p:extLst>
      <p:ext uri="{BB962C8B-B14F-4D97-AF65-F5344CB8AC3E}">
        <p14:creationId xmlns:p14="http://schemas.microsoft.com/office/powerpoint/2010/main" val="356420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924C3-8080-4436-BBD9-228CC7EF8B1A}"/>
              </a:ext>
            </a:extLst>
          </p:cNvPr>
          <p:cNvSpPr>
            <a:spLocks noGrp="1"/>
          </p:cNvSpPr>
          <p:nvPr>
            <p:ph type="title"/>
          </p:nvPr>
        </p:nvSpPr>
        <p:spPr>
          <a:xfrm>
            <a:off x="589560" y="856180"/>
            <a:ext cx="4560584" cy="1128068"/>
          </a:xfrm>
        </p:spPr>
        <p:txBody>
          <a:bodyPr anchor="ctr">
            <a:normAutofit/>
          </a:bodyPr>
          <a:lstStyle/>
          <a:p>
            <a:r>
              <a:rPr lang="en-US" sz="4000">
                <a:latin typeface="Impact"/>
                <a:cs typeface="Calibri Light"/>
              </a:rPr>
              <a:t>5min meeting </a:t>
            </a:r>
            <a:endParaRPr lang="en-US" sz="4000">
              <a:latin typeface="Impact"/>
            </a:endParaRP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C018927-4595-469A-8FBF-FD6DFD3766F5}"/>
              </a:ext>
            </a:extLst>
          </p:cNvPr>
          <p:cNvSpPr>
            <a:spLocks noGrp="1"/>
          </p:cNvSpPr>
          <p:nvPr>
            <p:ph idx="1"/>
          </p:nvPr>
        </p:nvSpPr>
        <p:spPr>
          <a:xfrm>
            <a:off x="590719" y="2071101"/>
            <a:ext cx="4559425" cy="3979585"/>
          </a:xfrm>
        </p:spPr>
        <p:txBody>
          <a:bodyPr vert="horz" lIns="91440" tIns="45720" rIns="91440" bIns="45720" rtlCol="0" anchor="ctr">
            <a:normAutofit/>
          </a:bodyPr>
          <a:lstStyle/>
          <a:p>
            <a:r>
              <a:rPr lang="en-US" sz="2000">
                <a:latin typeface="Times New Roman"/>
                <a:cs typeface="Calibri"/>
              </a:rPr>
              <a:t>Sharing best practices for improving ECC. </a:t>
            </a:r>
          </a:p>
          <a:p>
            <a:r>
              <a:rPr lang="en-US" sz="2000">
                <a:latin typeface="Times New Roman"/>
                <a:cs typeface="Calibri"/>
              </a:rPr>
              <a:t>Ensuring counts are done correctly by bay owners .</a:t>
            </a:r>
          </a:p>
          <a:p>
            <a:r>
              <a:rPr lang="en-US" sz="2000">
                <a:latin typeface="Times New Roman"/>
                <a:cs typeface="Times New Roman"/>
              </a:rPr>
              <a:t>Ensuring all primary and secondary </a:t>
            </a:r>
            <a:r>
              <a:rPr lang="en-US" sz="2000">
                <a:latin typeface="Times New Roman"/>
                <a:cs typeface="Calibri"/>
              </a:rPr>
              <a:t>Bay owners can execute scan outs. </a:t>
            </a:r>
          </a:p>
          <a:p>
            <a:r>
              <a:rPr lang="en-US" sz="2000">
                <a:latin typeface="Times New Roman"/>
                <a:cs typeface="Calibri"/>
              </a:rPr>
              <a:t>Conduct Smart counts 100% on daily basis.</a:t>
            </a:r>
          </a:p>
          <a:p>
            <a:r>
              <a:rPr lang="en-US" sz="2000">
                <a:latin typeface="Times New Roman"/>
                <a:cs typeface="Calibri"/>
              </a:rPr>
              <a:t>Reduce 1506 by FIFO Rule and expired products. </a:t>
            </a:r>
          </a:p>
          <a:p>
            <a:endParaRPr lang="en-US" sz="2000">
              <a:latin typeface="Times New Roman"/>
              <a:cs typeface="Calibri"/>
            </a:endParaRP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picture containing drawing, food&#10;&#10;Description automatically generated">
            <a:extLst>
              <a:ext uri="{FF2B5EF4-FFF2-40B4-BE49-F238E27FC236}">
                <a16:creationId xmlns:a16="http://schemas.microsoft.com/office/drawing/2014/main" id="{558FB962-E145-4B64-A331-E9F8FE748F67}"/>
              </a:ext>
            </a:extLst>
          </p:cNvPr>
          <p:cNvPicPr>
            <a:picLocks noChangeAspect="1"/>
          </p:cNvPicPr>
          <p:nvPr/>
        </p:nvPicPr>
        <p:blipFill>
          <a:blip r:embed="rId2"/>
          <a:stretch>
            <a:fillRect/>
          </a:stretch>
        </p:blipFill>
        <p:spPr>
          <a:xfrm>
            <a:off x="2498" y="6047477"/>
            <a:ext cx="2743200" cy="807667"/>
          </a:xfrm>
          <a:prstGeom prst="rect">
            <a:avLst/>
          </a:prstGeom>
        </p:spPr>
      </p:pic>
      <p:pic>
        <p:nvPicPr>
          <p:cNvPr id="5" name="Picture 4" descr="A group of people standing in a room&#10;&#10;Description automatically generated with low confidence">
            <a:extLst>
              <a:ext uri="{FF2B5EF4-FFF2-40B4-BE49-F238E27FC236}">
                <a16:creationId xmlns:a16="http://schemas.microsoft.com/office/drawing/2014/main" id="{33CDBF4D-07DB-1B4E-4F7D-DCDC325B5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252" y="679990"/>
            <a:ext cx="5420481" cy="5258534"/>
          </a:xfrm>
          <a:prstGeom prst="rect">
            <a:avLst/>
          </a:prstGeom>
        </p:spPr>
      </p:pic>
    </p:spTree>
    <p:extLst>
      <p:ext uri="{BB962C8B-B14F-4D97-AF65-F5344CB8AC3E}">
        <p14:creationId xmlns:p14="http://schemas.microsoft.com/office/powerpoint/2010/main" val="254111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1F4C-044B-4252-9250-4305072ACF66}"/>
              </a:ext>
            </a:extLst>
          </p:cNvPr>
          <p:cNvSpPr>
            <a:spLocks noGrp="1"/>
          </p:cNvSpPr>
          <p:nvPr>
            <p:ph type="title"/>
          </p:nvPr>
        </p:nvSpPr>
        <p:spPr>
          <a:xfrm>
            <a:off x="903288" y="-389466"/>
            <a:ext cx="3932237" cy="1246935"/>
          </a:xfrm>
        </p:spPr>
        <p:txBody>
          <a:bodyPr>
            <a:normAutofit/>
          </a:bodyPr>
          <a:lstStyle/>
          <a:p>
            <a:r>
              <a:rPr lang="en-US" sz="3700" cap="all">
                <a:latin typeface="Impact"/>
                <a:ea typeface="+mj-lt"/>
                <a:cs typeface="+mj-lt"/>
              </a:rPr>
              <a:t>Accountability </a:t>
            </a:r>
            <a:endParaRPr lang="en-US" sz="3700">
              <a:latin typeface="Impact"/>
            </a:endParaRPr>
          </a:p>
        </p:txBody>
      </p:sp>
      <p:graphicFrame>
        <p:nvGraphicFramePr>
          <p:cNvPr id="6" name="Content Placeholder 2">
            <a:extLst>
              <a:ext uri="{FF2B5EF4-FFF2-40B4-BE49-F238E27FC236}">
                <a16:creationId xmlns:a16="http://schemas.microsoft.com/office/drawing/2014/main" id="{B0B90B54-F5AB-4C53-A986-691A1B8BD6A1}"/>
              </a:ext>
            </a:extLst>
          </p:cNvPr>
          <p:cNvGraphicFramePr>
            <a:graphicFrameLocks noGrp="1"/>
          </p:cNvGraphicFramePr>
          <p:nvPr>
            <p:ph type="pic" idx="1"/>
            <p:extLst>
              <p:ext uri="{D42A27DB-BD31-4B8C-83A1-F6EECF244321}">
                <p14:modId xmlns:p14="http://schemas.microsoft.com/office/powerpoint/2010/main" val="388827678"/>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3" name="Content Placeholder 82">
            <a:extLst>
              <a:ext uri="{FF2B5EF4-FFF2-40B4-BE49-F238E27FC236}">
                <a16:creationId xmlns:a16="http://schemas.microsoft.com/office/drawing/2014/main" id="{33A6C472-5CF3-4DA8-A00E-ABE5A3146928}"/>
              </a:ext>
            </a:extLst>
          </p:cNvPr>
          <p:cNvSpPr>
            <a:spLocks noGrp="1"/>
          </p:cNvSpPr>
          <p:nvPr>
            <p:ph type="body" sz="half" idx="2"/>
          </p:nvPr>
        </p:nvSpPr>
        <p:spPr>
          <a:xfrm>
            <a:off x="903288" y="992133"/>
            <a:ext cx="3932237" cy="4337105"/>
          </a:xfrm>
        </p:spPr>
        <p:txBody>
          <a:bodyPr vert="horz" lIns="91440" tIns="45720" rIns="91440" bIns="45720" rtlCol="0" anchor="t">
            <a:normAutofit/>
          </a:bodyPr>
          <a:lstStyle/>
          <a:p>
            <a:pPr marL="285750" indent="-285750">
              <a:lnSpc>
                <a:spcPct val="100000"/>
              </a:lnSpc>
              <a:spcBef>
                <a:spcPts val="0"/>
              </a:spcBef>
              <a:buChar char="•"/>
            </a:pPr>
            <a:r>
              <a:rPr lang="en-US">
                <a:latin typeface="Times New Roman"/>
                <a:ea typeface="+mn-lt"/>
                <a:cs typeface="+mn-lt"/>
              </a:rPr>
              <a:t>Trained bay owners on how to conduct Item list reports, and SAGP reports </a:t>
            </a:r>
            <a:endParaRPr lang="en-US">
              <a:latin typeface="Times New Roman"/>
              <a:cs typeface="Times New Roman"/>
            </a:endParaRPr>
          </a:p>
          <a:p>
            <a:pPr marL="285750" indent="-285750">
              <a:lnSpc>
                <a:spcPct val="100000"/>
              </a:lnSpc>
              <a:spcBef>
                <a:spcPts val="0"/>
              </a:spcBef>
              <a:buChar char="•"/>
            </a:pPr>
            <a:r>
              <a:rPr lang="en-US">
                <a:latin typeface="Times New Roman"/>
                <a:ea typeface="+mn-lt"/>
                <a:cs typeface="+mn-lt"/>
              </a:rPr>
              <a:t>Following up with Team members after given tasks </a:t>
            </a:r>
            <a:endParaRPr lang="en-US">
              <a:latin typeface="Times New Roman"/>
              <a:cs typeface="Calibri" panose="020F0502020204030204"/>
            </a:endParaRPr>
          </a:p>
        </p:txBody>
      </p:sp>
      <p:pic>
        <p:nvPicPr>
          <p:cNvPr id="124" name="Picture 124" descr="A picture containing text, timeline&#10;&#10;Description automatically generated">
            <a:extLst>
              <a:ext uri="{FF2B5EF4-FFF2-40B4-BE49-F238E27FC236}">
                <a16:creationId xmlns:a16="http://schemas.microsoft.com/office/drawing/2014/main" id="{BBA69B71-D650-491A-A0B8-EDE3D53C2D7E}"/>
              </a:ext>
            </a:extLst>
          </p:cNvPr>
          <p:cNvPicPr>
            <a:picLocks noChangeAspect="1"/>
          </p:cNvPicPr>
          <p:nvPr/>
        </p:nvPicPr>
        <p:blipFill rotWithShape="1">
          <a:blip r:embed="rId7"/>
          <a:srcRect t="10435" r="386" b="9565"/>
          <a:stretch/>
        </p:blipFill>
        <p:spPr>
          <a:xfrm>
            <a:off x="1020885" y="2039832"/>
            <a:ext cx="3826744" cy="3534768"/>
          </a:xfrm>
          <a:prstGeom prst="rect">
            <a:avLst/>
          </a:prstGeom>
        </p:spPr>
      </p:pic>
      <p:pic>
        <p:nvPicPr>
          <p:cNvPr id="20" name="Picture 6" descr="A picture containing drawing, food&#10;&#10;Description automatically generated">
            <a:extLst>
              <a:ext uri="{FF2B5EF4-FFF2-40B4-BE49-F238E27FC236}">
                <a16:creationId xmlns:a16="http://schemas.microsoft.com/office/drawing/2014/main" id="{68C693E0-737F-43A1-B0D6-CE6AC6E194FA}"/>
              </a:ext>
            </a:extLst>
          </p:cNvPr>
          <p:cNvPicPr>
            <a:picLocks noChangeAspect="1"/>
          </p:cNvPicPr>
          <p:nvPr/>
        </p:nvPicPr>
        <p:blipFill>
          <a:blip r:embed="rId8"/>
          <a:stretch>
            <a:fillRect/>
          </a:stretch>
        </p:blipFill>
        <p:spPr>
          <a:xfrm>
            <a:off x="2498" y="6047477"/>
            <a:ext cx="2743200" cy="807667"/>
          </a:xfrm>
          <a:prstGeom prst="rect">
            <a:avLst/>
          </a:prstGeom>
        </p:spPr>
      </p:pic>
    </p:spTree>
    <p:extLst>
      <p:ext uri="{BB962C8B-B14F-4D97-AF65-F5344CB8AC3E}">
        <p14:creationId xmlns:p14="http://schemas.microsoft.com/office/powerpoint/2010/main" val="32996224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782</Words>
  <Application>Microsoft Office PowerPoint</Application>
  <PresentationFormat>Widescreen</PresentationFormat>
  <Paragraphs>78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Impact</vt:lpstr>
      <vt:lpstr>Times New Roman</vt:lpstr>
      <vt:lpstr>office theme</vt:lpstr>
      <vt:lpstr>Comprehensive loss, self-service net inventory dollar adjustment </vt:lpstr>
      <vt:lpstr>S.M.A.R.T GOAL  </vt:lpstr>
      <vt:lpstr>Before the start of my project </vt:lpstr>
      <vt:lpstr>Barriers</vt:lpstr>
      <vt:lpstr>Metrics </vt:lpstr>
      <vt:lpstr> Shrink Adjustment Gross Profit (SAGP) Report   </vt:lpstr>
      <vt:lpstr>SAGP REPORTS</vt:lpstr>
      <vt:lpstr>5min meeting </vt:lpstr>
      <vt:lpstr>Accountability </vt:lpstr>
      <vt:lpstr>BEFORE </vt:lpstr>
      <vt:lpstr>Overall Results </vt:lpstr>
      <vt:lpstr>Trend Report </vt:lpstr>
      <vt:lpstr>SS Adjustment Results </vt:lpstr>
      <vt:lpstr>Resources</vt:lpstr>
      <vt:lpstr>Project Benefits</vt:lpstr>
      <vt:lpstr>Project accomplishments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salman shezad</cp:lastModifiedBy>
  <cp:revision>3</cp:revision>
  <dcterms:created xsi:type="dcterms:W3CDTF">2020-11-07T23:29:58Z</dcterms:created>
  <dcterms:modified xsi:type="dcterms:W3CDTF">2022-05-13T19:46:19Z</dcterms:modified>
</cp:coreProperties>
</file>